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500" r:id="rId2"/>
    <p:sldId id="559" r:id="rId3"/>
    <p:sldId id="554" r:id="rId4"/>
    <p:sldId id="555" r:id="rId5"/>
    <p:sldId id="556" r:id="rId6"/>
    <p:sldId id="558" r:id="rId7"/>
    <p:sldId id="573" r:id="rId8"/>
    <p:sldId id="614" r:id="rId9"/>
    <p:sldId id="615" r:id="rId10"/>
    <p:sldId id="616" r:id="rId11"/>
    <p:sldId id="617" r:id="rId12"/>
    <p:sldId id="618" r:id="rId13"/>
    <p:sldId id="619" r:id="rId14"/>
    <p:sldId id="428" r:id="rId15"/>
    <p:sldId id="623" r:id="rId16"/>
    <p:sldId id="621" r:id="rId17"/>
    <p:sldId id="611" r:id="rId18"/>
    <p:sldId id="622" r:id="rId19"/>
    <p:sldId id="531" r:id="rId20"/>
    <p:sldId id="577" r:id="rId21"/>
    <p:sldId id="620" r:id="rId22"/>
    <p:sldId id="575" r:id="rId23"/>
    <p:sldId id="576" r:id="rId24"/>
    <p:sldId id="608" r:id="rId25"/>
    <p:sldId id="609" r:id="rId26"/>
    <p:sldId id="610" r:id="rId27"/>
    <p:sldId id="579" r:id="rId28"/>
    <p:sldId id="597" r:id="rId29"/>
    <p:sldId id="527" r:id="rId30"/>
    <p:sldId id="499" r:id="rId31"/>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eginn" id="{FF1CBDCD-31C6-42ED-842C-758E5BD38124}">
          <p14:sldIdLst>
            <p14:sldId id="500"/>
          </p14:sldIdLst>
        </p14:section>
        <p14:section name="Quiz" id="{3161D79B-190D-234C-B472-952FAFBEAEEC}">
          <p14:sldIdLst>
            <p14:sldId id="559"/>
            <p14:sldId id="554"/>
            <p14:sldId id="555"/>
            <p14:sldId id="556"/>
            <p14:sldId id="558"/>
            <p14:sldId id="573"/>
            <p14:sldId id="614"/>
            <p14:sldId id="615"/>
            <p14:sldId id="616"/>
            <p14:sldId id="617"/>
            <p14:sldId id="618"/>
            <p14:sldId id="619"/>
          </p14:sldIdLst>
        </p14:section>
        <p14:section name="Begriffserklärung" id="{ACAD2482-8F4F-5F44-A176-0E59C8E34538}">
          <p14:sldIdLst>
            <p14:sldId id="428"/>
            <p14:sldId id="623"/>
            <p14:sldId id="621"/>
            <p14:sldId id="611"/>
            <p14:sldId id="622"/>
          </p14:sldIdLst>
        </p14:section>
        <p14:section name="Analyse: Arbeitsblatt" id="{2A6D0DB0-6C2A-1A49-AEB6-1321562162E5}">
          <p14:sldIdLst>
            <p14:sldId id="531"/>
            <p14:sldId id="577"/>
            <p14:sldId id="620"/>
            <p14:sldId id="575"/>
            <p14:sldId id="576"/>
            <p14:sldId id="608"/>
            <p14:sldId id="609"/>
            <p14:sldId id="610"/>
          </p14:sldIdLst>
        </p14:section>
        <p14:section name="Gefahren von Verschwörungserzählungen" id="{192CA70C-AADF-411A-9076-67FF82DF9C7E}">
          <p14:sldIdLst>
            <p14:sldId id="579"/>
            <p14:sldId id="597"/>
          </p14:sldIdLst>
        </p14:section>
        <p14:section name="Quellen" id="{F60CB890-5A01-4D2A-956E-2745B4BA75D8}">
          <p14:sldIdLst>
            <p14:sldId id="527"/>
            <p14:sldId id="49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ra Gehrling" initials="CG" lastIdx="6" clrIdx="0">
    <p:extLst>
      <p:ext uri="{19B8F6BF-5375-455C-9EA6-DF929625EA0E}">
        <p15:presenceInfo xmlns:p15="http://schemas.microsoft.com/office/powerpoint/2012/main" userId="S-1-5-21-1264078453-1559642995-1854952973-1398" providerId="AD"/>
      </p:ext>
    </p:extLst>
  </p:cmAuthor>
  <p:cmAuthor id="2" name="Anne Jansen" initials="AJ" lastIdx="1" clrIdx="1">
    <p:extLst>
      <p:ext uri="{19B8F6BF-5375-455C-9EA6-DF929625EA0E}">
        <p15:presenceInfo xmlns:p15="http://schemas.microsoft.com/office/powerpoint/2012/main" userId="S-1-5-21-1264078453-1559642995-1854952973-6343" providerId="AD"/>
      </p:ext>
    </p:extLst>
  </p:cmAuthor>
  <p:cmAuthor id="3" name="Anne Jansen" initials="AJ [2]" lastIdx="1" clrIdx="2">
    <p:extLst>
      <p:ext uri="{19B8F6BF-5375-455C-9EA6-DF929625EA0E}">
        <p15:presenceInfo xmlns:p15="http://schemas.microsoft.com/office/powerpoint/2012/main" userId="Anne Jans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1A3277"/>
    <a:srgbClr val="FF6140"/>
    <a:srgbClr val="CFB5ED"/>
    <a:srgbClr val="00A68D"/>
    <a:srgbClr val="E03D30"/>
    <a:srgbClr val="16307D"/>
    <a:srgbClr val="E2B901"/>
    <a:srgbClr val="003399"/>
    <a:srgbClr val="292E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9" autoAdjust="0"/>
    <p:restoredTop sz="71459" autoAdjust="0"/>
  </p:normalViewPr>
  <p:slideViewPr>
    <p:cSldViewPr snapToGrid="0">
      <p:cViewPr varScale="1">
        <p:scale>
          <a:sx n="79" d="100"/>
          <a:sy n="79" d="100"/>
        </p:scale>
        <p:origin x="1464" y="96"/>
      </p:cViewPr>
      <p:guideLst/>
    </p:cSldViewPr>
  </p:slideViewPr>
  <p:notesTextViewPr>
    <p:cViewPr>
      <p:scale>
        <a:sx n="3" d="2"/>
        <a:sy n="3" d="2"/>
      </p:scale>
      <p:origin x="0" y="0"/>
    </p:cViewPr>
  </p:notesTextViewPr>
  <p:notesViewPr>
    <p:cSldViewPr snapToGrid="0">
      <p:cViewPr varScale="1">
        <p:scale>
          <a:sx n="115" d="100"/>
          <a:sy n="115" d="100"/>
        </p:scale>
        <p:origin x="5178" y="12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152CCC0-0CCA-4240-A0E9-75AB1E87B8BD}" type="datetimeFigureOut">
              <a:rPr lang="de-DE" smtClean="0"/>
              <a:t>16.12.2025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EFC1517-42BD-49E7-9600-BB7DB24F9009}" type="slidenum">
              <a:rPr lang="de-DE" smtClean="0"/>
              <a:t>‹Nr.›</a:t>
            </a:fld>
            <a:endParaRPr lang="de-DE"/>
          </a:p>
        </p:txBody>
      </p:sp>
    </p:spTree>
    <p:extLst>
      <p:ext uri="{BB962C8B-B14F-4D97-AF65-F5344CB8AC3E}">
        <p14:creationId xmlns:p14="http://schemas.microsoft.com/office/powerpoint/2010/main" val="4073098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49CA74F-77BE-C9E6-021D-ABEC8774561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34280A45-2988-7962-72B6-E9622D579C7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80287FC5-5B7B-6B3B-FB9C-E5C704D25967}"/>
              </a:ext>
            </a:extLst>
          </p:cNvPr>
          <p:cNvSpPr>
            <a:spLocks noGrp="1"/>
          </p:cNvSpPr>
          <p:nvPr>
            <p:ph type="body" idx="1"/>
          </p:nvPr>
        </p:nvSpPr>
        <p:spPr/>
        <p:txBody>
          <a:bodyPr/>
          <a:lstStyle/>
          <a:p>
            <a:pPr marL="171450" indent="-171450">
              <a:buFontTx/>
              <a:buChar char="-"/>
            </a:pPr>
            <a:endParaRPr lang="de-DE" baseline="0" dirty="0"/>
          </a:p>
          <a:p>
            <a:pPr marL="171450" indent="-171450">
              <a:buFontTx/>
              <a:buChar char="-"/>
            </a:pPr>
            <a:endParaRPr lang="de-DE" dirty="0"/>
          </a:p>
        </p:txBody>
      </p:sp>
      <p:sp>
        <p:nvSpPr>
          <p:cNvPr id="4" name="Foliennummernplatzhalter 3">
            <a:extLst>
              <a:ext uri="{FF2B5EF4-FFF2-40B4-BE49-F238E27FC236}">
                <a16:creationId xmlns:a16="http://schemas.microsoft.com/office/drawing/2014/main" xmlns="" id="{C910A4BB-89AA-F8EE-5089-20BBD39CABD1}"/>
              </a:ext>
            </a:extLst>
          </p:cNvPr>
          <p:cNvSpPr>
            <a:spLocks noGrp="1"/>
          </p:cNvSpPr>
          <p:nvPr>
            <p:ph type="sldNum" sz="quarter" idx="10"/>
          </p:nvPr>
        </p:nvSpPr>
        <p:spPr/>
        <p:txBody>
          <a:bodyPr/>
          <a:lstStyle/>
          <a:p>
            <a:fld id="{9EFC1517-42BD-49E7-9600-BB7DB24F9009}" type="slidenum">
              <a:rPr lang="de-DE" smtClean="0"/>
              <a:t>1</a:t>
            </a:fld>
            <a:endParaRPr lang="de-DE"/>
          </a:p>
        </p:txBody>
      </p:sp>
    </p:spTree>
    <p:extLst>
      <p:ext uri="{BB962C8B-B14F-4D97-AF65-F5344CB8AC3E}">
        <p14:creationId xmlns:p14="http://schemas.microsoft.com/office/powerpoint/2010/main" val="1075544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33C263D-5755-22D6-115F-ED0263079F6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50A47D59-5F5A-8E36-41D6-8C166F34CAF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4AE79A2E-D50B-9B3B-6B8D-C4CAB2E03847}"/>
              </a:ext>
            </a:extLst>
          </p:cNvPr>
          <p:cNvSpPr>
            <a:spLocks noGrp="1"/>
          </p:cNvSpPr>
          <p:nvPr>
            <p:ph type="body" idx="1"/>
          </p:nvPr>
        </p:nvSpPr>
        <p:spPr/>
        <p:txBody>
          <a:bodyPr/>
          <a:lstStyle/>
          <a:p>
            <a:r>
              <a:rPr lang="de-DE" b="1" dirty="0"/>
              <a:t>Falsch. </a:t>
            </a:r>
            <a:r>
              <a:rPr lang="de-DE" dirty="0"/>
              <a:t/>
            </a:r>
            <a:br>
              <a:rPr lang="de-DE" dirty="0"/>
            </a:br>
            <a:r>
              <a:rPr lang="de-DE" dirty="0"/>
              <a:t/>
            </a:r>
            <a:br>
              <a:rPr lang="de-DE" dirty="0"/>
            </a:br>
            <a:r>
              <a:rPr lang="de-DE" dirty="0"/>
              <a:t>Es gibt </a:t>
            </a:r>
            <a:r>
              <a:rPr lang="de-DE" b="1" dirty="0"/>
              <a:t>umfangreiche Beweise</a:t>
            </a:r>
            <a:r>
              <a:rPr lang="de-DE" dirty="0"/>
              <a:t>, dass die Mondlandung real war:</a:t>
            </a:r>
          </a:p>
          <a:p>
            <a:pPr marL="171450" indent="-171450">
              <a:buFont typeface="Arial" panose="020B0604020202020204" pitchFamily="34" charset="0"/>
              <a:buChar char="•"/>
            </a:pPr>
            <a:r>
              <a:rPr lang="de-DE" dirty="0"/>
              <a:t>Mondgestein, das auf der Erde untersucht wurde</a:t>
            </a:r>
          </a:p>
          <a:p>
            <a:pPr marL="171450" indent="-171450">
              <a:buFont typeface="Arial" panose="020B0604020202020204" pitchFamily="34" charset="0"/>
              <a:buChar char="•"/>
            </a:pPr>
            <a:r>
              <a:rPr lang="de-DE" dirty="0"/>
              <a:t>Tausende Beteiligte (NASA, Zulieferer, Funktechnik etc.)</a:t>
            </a:r>
          </a:p>
          <a:p>
            <a:pPr marL="171450" indent="-171450">
              <a:buFont typeface="Arial" panose="020B0604020202020204" pitchFamily="34" charset="0"/>
              <a:buChar char="•"/>
            </a:pPr>
            <a:r>
              <a:rPr lang="de-DE" dirty="0"/>
              <a:t>Unabhängige Funkbeobachtungen weltweit (z. B. von Radioteleskopen)</a:t>
            </a:r>
          </a:p>
          <a:p>
            <a:pPr marL="171450" indent="-171450">
              <a:buFont typeface="Arial" panose="020B0604020202020204" pitchFamily="34" charset="0"/>
              <a:buChar char="•"/>
            </a:pPr>
            <a:r>
              <a:rPr lang="de-DE" dirty="0"/>
              <a:t>Spuren auf dem Mond</a:t>
            </a:r>
          </a:p>
          <a:p>
            <a:pPr marL="0" indent="0">
              <a:buFont typeface="Arial" panose="020B0604020202020204" pitchFamily="34" charset="0"/>
              <a:buNone/>
            </a:pPr>
            <a:r>
              <a:rPr lang="de-DE" dirty="0"/>
              <a:t>Eine Fälschung in dem Ausmaß hätte extreme Geheimhaltung erfordert – unrealistisch bei tausenden Beteiligten über Jahrzehnte.</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78AFF39C-0A3E-BCAA-A9BD-4AB8C604A1BC}"/>
              </a:ext>
            </a:extLst>
          </p:cNvPr>
          <p:cNvSpPr>
            <a:spLocks noGrp="1"/>
          </p:cNvSpPr>
          <p:nvPr>
            <p:ph type="sldNum" sz="quarter" idx="10"/>
          </p:nvPr>
        </p:nvSpPr>
        <p:spPr/>
        <p:txBody>
          <a:bodyPr/>
          <a:lstStyle/>
          <a:p>
            <a:fld id="{9EFC1517-42BD-49E7-9600-BB7DB24F9009}" type="slidenum">
              <a:rPr lang="de-DE" smtClean="0"/>
              <a:t>10</a:t>
            </a:fld>
            <a:endParaRPr lang="de-DE"/>
          </a:p>
        </p:txBody>
      </p:sp>
    </p:spTree>
    <p:extLst>
      <p:ext uri="{BB962C8B-B14F-4D97-AF65-F5344CB8AC3E}">
        <p14:creationId xmlns:p14="http://schemas.microsoft.com/office/powerpoint/2010/main" val="1778048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8E0E057-B22A-CCB8-D9B6-7266210193F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193805EA-E789-35F9-BF29-60FE2702C6B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4E1BCD8E-19CA-BBC0-A4C2-04AA17BF9C8B}"/>
              </a:ext>
            </a:extLst>
          </p:cNvPr>
          <p:cNvSpPr>
            <a:spLocks noGrp="1"/>
          </p:cNvSpPr>
          <p:nvPr>
            <p:ph type="body" idx="1"/>
          </p:nvPr>
        </p:nvSpPr>
        <p:spPr/>
        <p:txBody>
          <a:bodyPr/>
          <a:lstStyle/>
          <a:p>
            <a:pPr marL="0" indent="0">
              <a:buFont typeface="Arial" panose="020B0604020202020204" pitchFamily="34" charset="0"/>
              <a:buNone/>
            </a:pPr>
            <a:r>
              <a:rPr lang="de-DE" b="1" dirty="0"/>
              <a:t>Stimmt. </a:t>
            </a:r>
          </a:p>
          <a:p>
            <a:pPr marL="0" indent="0">
              <a:buFont typeface="Arial" panose="020B0604020202020204" pitchFamily="34" charset="0"/>
              <a:buNone/>
            </a:pPr>
            <a:endParaRPr lang="de-DE" dirty="0"/>
          </a:p>
          <a:p>
            <a:pPr marL="171450" indent="-171450">
              <a:buFont typeface="Arial" panose="020B0604020202020204" pitchFamily="34" charset="0"/>
              <a:buChar char="•"/>
            </a:pPr>
            <a:r>
              <a:rPr lang="de-DE" b="0" dirty="0"/>
              <a:t>Im Juni 2013 veröffentlichte der ehemalige NSA-Mitarbeiter Edward </a:t>
            </a:r>
            <a:r>
              <a:rPr lang="de-DE" b="0" dirty="0" err="1"/>
              <a:t>Snowden</a:t>
            </a:r>
            <a:r>
              <a:rPr lang="de-DE" b="0" dirty="0"/>
              <a:t> über die Medienplattformen The Guardian und The Washington Post eine Vielzahl streng geheimer Dokumente</a:t>
            </a:r>
          </a:p>
          <a:p>
            <a:pPr marL="171450" indent="-171450">
              <a:buFont typeface="Arial" panose="020B0604020202020204" pitchFamily="34" charset="0"/>
              <a:buChar char="•"/>
            </a:pPr>
            <a:r>
              <a:rPr lang="de-DE" b="0" dirty="0"/>
              <a:t>Die National Security Agency (NSA) der USA hatte über Jahre hinweg ein globales Überwachungsnetzwerk aufgebaut, das massiv in die Privatsphäre von Millionen Menschen weltweit eingriff – ohne deren Wissen oder Zustimmung.</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4B220F1E-A9A8-1E4F-1EEC-8901069819E8}"/>
              </a:ext>
            </a:extLst>
          </p:cNvPr>
          <p:cNvSpPr>
            <a:spLocks noGrp="1"/>
          </p:cNvSpPr>
          <p:nvPr>
            <p:ph type="sldNum" sz="quarter" idx="10"/>
          </p:nvPr>
        </p:nvSpPr>
        <p:spPr/>
        <p:txBody>
          <a:bodyPr/>
          <a:lstStyle/>
          <a:p>
            <a:fld id="{9EFC1517-42BD-49E7-9600-BB7DB24F9009}" type="slidenum">
              <a:rPr lang="de-DE" smtClean="0"/>
              <a:t>11</a:t>
            </a:fld>
            <a:endParaRPr lang="de-DE"/>
          </a:p>
        </p:txBody>
      </p:sp>
    </p:spTree>
    <p:extLst>
      <p:ext uri="{BB962C8B-B14F-4D97-AF65-F5344CB8AC3E}">
        <p14:creationId xmlns:p14="http://schemas.microsoft.com/office/powerpoint/2010/main" val="36455378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B5A7291-6AF9-A8FC-1BAE-F3DDCD456BF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73EE9138-E6CB-8356-F322-4995C5C5A0C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96D7FB1C-EA9B-382B-AC46-40FE184DEFDE}"/>
              </a:ext>
            </a:extLst>
          </p:cNvPr>
          <p:cNvSpPr>
            <a:spLocks noGrp="1"/>
          </p:cNvSpPr>
          <p:nvPr>
            <p:ph type="body" idx="1"/>
          </p:nvPr>
        </p:nvSpPr>
        <p:spPr/>
        <p:txBody>
          <a:bodyPr/>
          <a:lstStyle/>
          <a:p>
            <a:r>
              <a:rPr lang="de-DE" b="1" dirty="0"/>
              <a:t>Falsch.</a:t>
            </a:r>
            <a:r>
              <a:rPr lang="de-DE" b="1" baseline="0" dirty="0"/>
              <a:t> </a:t>
            </a:r>
            <a:endParaRPr lang="de-DE" b="1" dirty="0"/>
          </a:p>
          <a:p>
            <a:endParaRPr lang="de-DE" b="1" dirty="0"/>
          </a:p>
          <a:p>
            <a:pPr marL="171450" indent="-171450">
              <a:buFont typeface="Arial" panose="020B0604020202020204" pitchFamily="34" charset="0"/>
              <a:buChar char="•"/>
            </a:pPr>
            <a:r>
              <a:rPr lang="de-DE" b="0" dirty="0"/>
              <a:t>Es gibt keine wissenschaftlichen Belege für die Existenz von </a:t>
            </a:r>
            <a:r>
              <a:rPr lang="de-DE" b="0" dirty="0" err="1"/>
              <a:t>Chemtrails</a:t>
            </a:r>
            <a:r>
              <a:rPr lang="de-DE" b="0" dirty="0"/>
              <a:t>.</a:t>
            </a:r>
          </a:p>
          <a:p>
            <a:pPr marL="171450" indent="-171450">
              <a:buFont typeface="Arial" panose="020B0604020202020204" pitchFamily="34" charset="0"/>
              <a:buChar char="•"/>
            </a:pPr>
            <a:r>
              <a:rPr lang="de-DE" b="0" dirty="0"/>
              <a:t>Alle beobachteten Phänomene lassen sich mit bekannten meteorologischen und physikalischen Prozessen erklären.</a:t>
            </a:r>
          </a:p>
          <a:p>
            <a:pPr marL="171450" indent="-171450">
              <a:buFont typeface="Arial" panose="020B0604020202020204" pitchFamily="34" charset="0"/>
              <a:buChar char="•"/>
            </a:pPr>
            <a:r>
              <a:rPr lang="de-DE" b="0" dirty="0"/>
              <a:t>Regierungen und Umweltbehörden weltweit – darunter das deutsche Bundesumweltamt, NASA und Weltorganisation für Meteorologie (WMO) – haben </a:t>
            </a:r>
            <a:r>
              <a:rPr lang="de-DE" b="0" dirty="0" err="1"/>
              <a:t>Chemtrail</a:t>
            </a:r>
            <a:r>
              <a:rPr lang="de-DE" b="0" dirty="0"/>
              <a:t>-Behauptungen mehrfach überprüft und als Falschinformation eingestuft.</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F2F9DC19-01CF-EAC2-5ED7-5023D5934663}"/>
              </a:ext>
            </a:extLst>
          </p:cNvPr>
          <p:cNvSpPr>
            <a:spLocks noGrp="1"/>
          </p:cNvSpPr>
          <p:nvPr>
            <p:ph type="sldNum" sz="quarter" idx="10"/>
          </p:nvPr>
        </p:nvSpPr>
        <p:spPr/>
        <p:txBody>
          <a:bodyPr/>
          <a:lstStyle/>
          <a:p>
            <a:fld id="{9EFC1517-42BD-49E7-9600-BB7DB24F9009}" type="slidenum">
              <a:rPr lang="de-DE" smtClean="0"/>
              <a:t>12</a:t>
            </a:fld>
            <a:endParaRPr lang="de-DE"/>
          </a:p>
        </p:txBody>
      </p:sp>
    </p:spTree>
    <p:extLst>
      <p:ext uri="{BB962C8B-B14F-4D97-AF65-F5344CB8AC3E}">
        <p14:creationId xmlns:p14="http://schemas.microsoft.com/office/powerpoint/2010/main" val="3161751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B5A7291-6AF9-A8FC-1BAE-F3DDCD456BF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73EE9138-E6CB-8356-F322-4995C5C5A0C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96D7FB1C-EA9B-382B-AC46-40FE184DEFDE}"/>
              </a:ext>
            </a:extLst>
          </p:cNvPr>
          <p:cNvSpPr>
            <a:spLocks noGrp="1"/>
          </p:cNvSpPr>
          <p:nvPr>
            <p:ph type="body" idx="1"/>
          </p:nvPr>
        </p:nvSpPr>
        <p:spPr/>
        <p:txBody>
          <a:bodyPr/>
          <a:lstStyle/>
          <a:p>
            <a:r>
              <a:rPr lang="de-DE" b="1" dirty="0"/>
              <a:t>Stimmt.</a:t>
            </a:r>
            <a:r>
              <a:rPr lang="de-DE" b="1" baseline="0" dirty="0"/>
              <a:t> </a:t>
            </a:r>
            <a:endParaRPr lang="de-DE" b="1" dirty="0"/>
          </a:p>
          <a:p>
            <a:endParaRPr lang="de-DE" b="1" dirty="0"/>
          </a:p>
          <a:p>
            <a:pPr marL="171450" indent="-171450">
              <a:buFont typeface="Arial" panose="020B0604020202020204" pitchFamily="34" charset="0"/>
              <a:buChar char="•"/>
            </a:pPr>
            <a:r>
              <a:rPr lang="de-DE" b="0" dirty="0"/>
              <a:t>Bereits in den 1940er- und 50er-Jahren lagen medizinische und epidemiologische Hinweise vor, dass Rauchen Lungenkrebs, Herz-Kreislauf-Erkrankungen und andere schwere Leiden verursacht. Doch:</a:t>
            </a:r>
          </a:p>
          <a:p>
            <a:pPr marL="171450" indent="-171450">
              <a:buFont typeface="Arial" panose="020B0604020202020204" pitchFamily="34" charset="0"/>
              <a:buChar char="•"/>
            </a:pPr>
            <a:r>
              <a:rPr lang="de-DE" b="0" dirty="0"/>
              <a:t>Die großen Tabakkonzerne – darunter z.B. Philip Morris</a:t>
            </a:r>
            <a:r>
              <a:rPr lang="de-DE" b="0" baseline="0" dirty="0"/>
              <a:t> </a:t>
            </a:r>
            <a:r>
              <a:rPr lang="de-DE" b="0" dirty="0"/>
              <a:t>– wussten intern sehr genau, wie gefährlich ihre Produkte sind. Statt die Wahrheit öffentlich zu machen, starteten sie über Jahrzehnte eine gezielte Desinformationskampagne.</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F2F9DC19-01CF-EAC2-5ED7-5023D5934663}"/>
              </a:ext>
            </a:extLst>
          </p:cNvPr>
          <p:cNvSpPr>
            <a:spLocks noGrp="1"/>
          </p:cNvSpPr>
          <p:nvPr>
            <p:ph type="sldNum" sz="quarter" idx="10"/>
          </p:nvPr>
        </p:nvSpPr>
        <p:spPr/>
        <p:txBody>
          <a:bodyPr/>
          <a:lstStyle/>
          <a:p>
            <a:fld id="{9EFC1517-42BD-49E7-9600-BB7DB24F9009}" type="slidenum">
              <a:rPr lang="de-DE" smtClean="0"/>
              <a:t>13</a:t>
            </a:fld>
            <a:endParaRPr lang="de-DE"/>
          </a:p>
        </p:txBody>
      </p:sp>
    </p:spTree>
    <p:extLst>
      <p:ext uri="{BB962C8B-B14F-4D97-AF65-F5344CB8AC3E}">
        <p14:creationId xmlns:p14="http://schemas.microsoft.com/office/powerpoint/2010/main" val="1773864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EFC1517-42BD-49E7-9600-BB7DB24F9009}" type="slidenum">
              <a:rPr lang="de-DE" smtClean="0"/>
              <a:t>14</a:t>
            </a:fld>
            <a:endParaRPr lang="de-DE"/>
          </a:p>
        </p:txBody>
      </p:sp>
    </p:spTree>
    <p:extLst>
      <p:ext uri="{BB962C8B-B14F-4D97-AF65-F5344CB8AC3E}">
        <p14:creationId xmlns:p14="http://schemas.microsoft.com/office/powerpoint/2010/main" val="33037952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FFBFF895-6DBE-2AED-64AA-34F9282AA9F1}"/>
            </a:ext>
          </a:extLst>
        </p:cNvPr>
        <p:cNvGrpSpPr/>
        <p:nvPr/>
      </p:nvGrpSpPr>
      <p:grpSpPr>
        <a:xfrm>
          <a:off x="0" y="0"/>
          <a:ext cx="0" cy="0"/>
          <a:chOff x="0" y="0"/>
          <a:chExt cx="0" cy="0"/>
        </a:xfrm>
      </p:grpSpPr>
      <p:sp>
        <p:nvSpPr>
          <p:cNvPr id="2" name="Folienbildplatzhalter 1">
            <a:extLst>
              <a:ext uri="{FF2B5EF4-FFF2-40B4-BE49-F238E27FC236}">
                <a16:creationId xmlns="" xmlns:a16="http://schemas.microsoft.com/office/drawing/2014/main" id="{DD459788-B435-0501-3CBC-B49B174B1C35}"/>
              </a:ext>
            </a:extLst>
          </p:cNvPr>
          <p:cNvSpPr>
            <a:spLocks noGrp="1" noRot="1" noChangeAspect="1"/>
          </p:cNvSpPr>
          <p:nvPr>
            <p:ph type="sldImg"/>
          </p:nvPr>
        </p:nvSpPr>
        <p:spPr/>
      </p:sp>
      <p:sp>
        <p:nvSpPr>
          <p:cNvPr id="3" name="Notizenplatzhalter 2">
            <a:extLst>
              <a:ext uri="{FF2B5EF4-FFF2-40B4-BE49-F238E27FC236}">
                <a16:creationId xmlns="" xmlns:a16="http://schemas.microsoft.com/office/drawing/2014/main" id="{8E8A3424-0D47-AA5A-280F-551223365A2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dirty="0" smtClean="0"/>
              <a:t>Anne</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de-DE" dirty="0" smtClean="0"/>
              <a:t>Den Akteuren (Einzelpersonen oder Gruppen) hinter einer Verschwörung muss eine gewisse Macht zugesprochen</a:t>
            </a:r>
            <a:r>
              <a:rPr lang="de-DE" baseline="0" dirty="0" smtClean="0"/>
              <a:t> werden (z.B. mächtige Staatsmänner, Bankiers, Millionäre, Geheimbünde, etc.)</a:t>
            </a:r>
            <a:endParaRPr lang="de-DE" dirty="0" smtClean="0"/>
          </a:p>
          <a:p>
            <a:pPr marL="228600" indent="-228600">
              <a:buFont typeface="Arial" panose="020B0604020202020204" pitchFamily="34" charset="0"/>
              <a:buAutoNum type="arabicPeriod"/>
            </a:pPr>
            <a:r>
              <a:rPr lang="de-DE" dirty="0" smtClean="0"/>
              <a:t>Geheime Machenschaften:</a:t>
            </a:r>
            <a:r>
              <a:rPr lang="de-DE" baseline="0" dirty="0" smtClean="0"/>
              <a:t> Mächtige Gruppen haben einen Plan, Ereignisse im Geheimen zu beeinflussen und verschleiern ihre Pläne gezielt</a:t>
            </a:r>
          </a:p>
          <a:p>
            <a:pPr marL="228600" indent="-228600">
              <a:buFont typeface="Arial" panose="020B0604020202020204" pitchFamily="34" charset="0"/>
              <a:buAutoNum type="arabicPeriod"/>
            </a:pPr>
            <a:r>
              <a:rPr lang="de-DE" dirty="0" smtClean="0"/>
              <a:t>Verschwörungserzählungen werden meist auf Ereignisse</a:t>
            </a:r>
            <a:r>
              <a:rPr lang="de-DE" baseline="0" dirty="0" smtClean="0"/>
              <a:t> bezogen, die groß und wirkungsvoll und kollektiv bedrohlich wahrgenommen werden (z.B. Corona, Klimawandel, Wahlen, Terroranschläge, etc.)</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de-DE" dirty="0" smtClean="0"/>
              <a:t>Niedertracht</a:t>
            </a:r>
            <a:r>
              <a:rPr lang="de-DE" baseline="0" dirty="0" smtClean="0"/>
              <a:t> der Akteure: </a:t>
            </a:r>
            <a:r>
              <a:rPr lang="de-DE" dirty="0" smtClean="0"/>
              <a:t>Akteure</a:t>
            </a:r>
            <a:r>
              <a:rPr lang="de-DE" baseline="0" dirty="0" smtClean="0"/>
              <a:t> haben sich verschworen, um anderen Menschen oder der Gesellschaft Schaden zuzufügen</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endParaRPr lang="de-DE" baseline="0" dirty="0" smtClean="0"/>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endParaRPr lang="de-DE" baseline="0" dirty="0" smtClean="0"/>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de-DE" baseline="0" dirty="0" smtClean="0"/>
              <a:t>Beispiele: Corona, Klimawandel, 09/11, Flache-Erde-Theorie, Die Mondlandung war gefälscht</a:t>
            </a:r>
            <a:endParaRPr lang="de-DE" dirty="0" smtClean="0"/>
          </a:p>
          <a:p>
            <a:pPr marL="0" indent="0">
              <a:buFont typeface="Arial" panose="020B0604020202020204" pitchFamily="34" charset="0"/>
              <a:buNone/>
            </a:pPr>
            <a:endParaRPr lang="de-DE" dirty="0" smtClean="0"/>
          </a:p>
        </p:txBody>
      </p:sp>
      <p:sp>
        <p:nvSpPr>
          <p:cNvPr id="4" name="Foliennummernplatzhalter 3">
            <a:extLst>
              <a:ext uri="{FF2B5EF4-FFF2-40B4-BE49-F238E27FC236}">
                <a16:creationId xmlns="" xmlns:a16="http://schemas.microsoft.com/office/drawing/2014/main" id="{3F108E93-9773-9EED-C825-6D44D4018A29}"/>
              </a:ext>
            </a:extLst>
          </p:cNvPr>
          <p:cNvSpPr>
            <a:spLocks noGrp="1"/>
          </p:cNvSpPr>
          <p:nvPr>
            <p:ph type="sldNum" sz="quarter" idx="10"/>
          </p:nvPr>
        </p:nvSpPr>
        <p:spPr/>
        <p:txBody>
          <a:bodyPr/>
          <a:lstStyle/>
          <a:p>
            <a:fld id="{9EFC1517-42BD-49E7-9600-BB7DB24F9009}" type="slidenum">
              <a:rPr lang="de-DE" smtClean="0"/>
              <a:t>15</a:t>
            </a:fld>
            <a:endParaRPr lang="de-DE"/>
          </a:p>
        </p:txBody>
      </p:sp>
    </p:spTree>
    <p:extLst>
      <p:ext uri="{BB962C8B-B14F-4D97-AF65-F5344CB8AC3E}">
        <p14:creationId xmlns:p14="http://schemas.microsoft.com/office/powerpoint/2010/main" val="3143897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7C4A94F-1355-0E9C-5E62-EC396565700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1984BF49-DA57-15B6-C688-FDA28247D31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DCF5A01D-4D26-C79F-84D3-D6363610451E}"/>
              </a:ext>
            </a:extLst>
          </p:cNvPr>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endParaRPr lang="de-DE" dirty="0"/>
          </a:p>
        </p:txBody>
      </p:sp>
      <p:sp>
        <p:nvSpPr>
          <p:cNvPr id="4" name="Foliennummernplatzhalter 3">
            <a:extLst>
              <a:ext uri="{FF2B5EF4-FFF2-40B4-BE49-F238E27FC236}">
                <a16:creationId xmlns:a16="http://schemas.microsoft.com/office/drawing/2014/main" xmlns="" id="{CA8AA6DE-D7CB-2810-41B7-B427680A3CD0}"/>
              </a:ext>
            </a:extLst>
          </p:cNvPr>
          <p:cNvSpPr>
            <a:spLocks noGrp="1"/>
          </p:cNvSpPr>
          <p:nvPr>
            <p:ph type="sldNum" sz="quarter" idx="10"/>
          </p:nvPr>
        </p:nvSpPr>
        <p:spPr/>
        <p:txBody>
          <a:bodyPr/>
          <a:lstStyle/>
          <a:p>
            <a:fld id="{9EFC1517-42BD-49E7-9600-BB7DB24F9009}" type="slidenum">
              <a:rPr lang="de-DE" smtClean="0"/>
              <a:t>16</a:t>
            </a:fld>
            <a:endParaRPr lang="de-DE"/>
          </a:p>
        </p:txBody>
      </p:sp>
    </p:spTree>
    <p:extLst>
      <p:ext uri="{BB962C8B-B14F-4D97-AF65-F5344CB8AC3E}">
        <p14:creationId xmlns:p14="http://schemas.microsoft.com/office/powerpoint/2010/main" val="473072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7C4A94F-1355-0E9C-5E62-EC396565700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1984BF49-DA57-15B6-C688-FDA28247D31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DCF5A01D-4D26-C79F-84D3-D6363610451E}"/>
              </a:ext>
            </a:extLst>
          </p:cNvPr>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endParaRPr lang="de-DE" dirty="0"/>
          </a:p>
        </p:txBody>
      </p:sp>
      <p:sp>
        <p:nvSpPr>
          <p:cNvPr id="4" name="Foliennummernplatzhalter 3">
            <a:extLst>
              <a:ext uri="{FF2B5EF4-FFF2-40B4-BE49-F238E27FC236}">
                <a16:creationId xmlns:a16="http://schemas.microsoft.com/office/drawing/2014/main" xmlns="" id="{CA8AA6DE-D7CB-2810-41B7-B427680A3CD0}"/>
              </a:ext>
            </a:extLst>
          </p:cNvPr>
          <p:cNvSpPr>
            <a:spLocks noGrp="1"/>
          </p:cNvSpPr>
          <p:nvPr>
            <p:ph type="sldNum" sz="quarter" idx="10"/>
          </p:nvPr>
        </p:nvSpPr>
        <p:spPr/>
        <p:txBody>
          <a:bodyPr/>
          <a:lstStyle/>
          <a:p>
            <a:fld id="{9EFC1517-42BD-49E7-9600-BB7DB24F9009}" type="slidenum">
              <a:rPr lang="de-DE" smtClean="0"/>
              <a:t>17</a:t>
            </a:fld>
            <a:endParaRPr lang="de-DE"/>
          </a:p>
        </p:txBody>
      </p:sp>
    </p:spTree>
    <p:extLst>
      <p:ext uri="{BB962C8B-B14F-4D97-AF65-F5344CB8AC3E}">
        <p14:creationId xmlns:p14="http://schemas.microsoft.com/office/powerpoint/2010/main" val="37994218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FBFF895-6DBE-2AED-64AA-34F9282AA9F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DD459788-B435-0501-3CBC-B49B174B1C3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8E8A3424-0D47-AA5A-280F-551223365A2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1. Suggestivfragen: Als Fragen getarnte Unterstellungen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2. Einfache und stark überzeichnete Feindbilder: Inhaltlich können Verschwörungserzählungen sehr komplex sein, aber auf emotionaler Ebene findet eine starke Vereinfachung statt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3. Angstrhetorik: Apokalyptische Endzeit- und Erlösungsszenarien; Verschwörungsideologen vermitteln das Bild einer Welt, die permanent am Abgrund steht (z.B. Untergang des Abendlandes)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4. Pseudowissenschaft: Nur die Studien und Belege werden angeführt, die eigene Thesen untermauern und andere Forschungsergebnisse werden ausgeblendet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5. Fragwürdige </a:t>
            </a:r>
            <a:r>
              <a:rPr lang="de-DE" baseline="0" dirty="0" err="1" smtClean="0"/>
              <a:t>Expert:innen</a:t>
            </a:r>
            <a:r>
              <a:rPr lang="de-DE" baseline="0" dirty="0" smtClean="0"/>
              <a:t>: Häufig werden </a:t>
            </a:r>
            <a:r>
              <a:rPr lang="de-DE" baseline="0" dirty="0" err="1" smtClean="0"/>
              <a:t>fachfremende</a:t>
            </a:r>
            <a:r>
              <a:rPr lang="de-DE" baseline="0" dirty="0" smtClean="0"/>
              <a:t> </a:t>
            </a:r>
            <a:r>
              <a:rPr lang="de-DE" baseline="0" dirty="0" err="1" smtClean="0"/>
              <a:t>Expert:innen</a:t>
            </a:r>
            <a:r>
              <a:rPr lang="de-DE" baseline="0" dirty="0" smtClean="0"/>
              <a:t> zur Unterstützung der eigenen Thesen herangezogen, um bloße Meinung legitimer wirken zu lassen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6. Immunisierungsstrategien: Durch Behauptung, Wissenschaft und Medien seien Komplizen der Durchführung des jeweiligen Komplotts (z.B. „Die Systemmedien werden zentral gesteuert, und auch die Wissenschaft hängt da mit drin“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7. Umgang mit Kritik: Logische Inkonsistenzen werden durch weitere Verschwörungen erklärt, wodurch nach und nach ein in sich geschlossenes Weltbild entsteht; Faktenchecks werden als Propaganda verunglimpft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aseline="0" dirty="0" smtClean="0"/>
              <a:t>8. Hauptsache gegen den Strom: Verschwörungsideologen erheben sich über andere und fühlen sich als kleine elitäre Gemeinschaft, die über besonderes Wissen verfügt; Andersdenkende werden als „Schlafschafe“, „Marionetten“ oder „Systemlinge“ bezeichnet</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endParaRPr lang="de-DE" dirty="0"/>
          </a:p>
        </p:txBody>
      </p:sp>
      <p:sp>
        <p:nvSpPr>
          <p:cNvPr id="4" name="Foliennummernplatzhalter 3">
            <a:extLst>
              <a:ext uri="{FF2B5EF4-FFF2-40B4-BE49-F238E27FC236}">
                <a16:creationId xmlns:a16="http://schemas.microsoft.com/office/drawing/2014/main" xmlns="" id="{3F108E93-9773-9EED-C825-6D44D4018A29}"/>
              </a:ext>
            </a:extLst>
          </p:cNvPr>
          <p:cNvSpPr>
            <a:spLocks noGrp="1"/>
          </p:cNvSpPr>
          <p:nvPr>
            <p:ph type="sldNum" sz="quarter" idx="10"/>
          </p:nvPr>
        </p:nvSpPr>
        <p:spPr/>
        <p:txBody>
          <a:bodyPr/>
          <a:lstStyle/>
          <a:p>
            <a:fld id="{9EFC1517-42BD-49E7-9600-BB7DB24F9009}" type="slidenum">
              <a:rPr lang="de-DE" smtClean="0"/>
              <a:t>18</a:t>
            </a:fld>
            <a:endParaRPr lang="de-DE"/>
          </a:p>
        </p:txBody>
      </p:sp>
    </p:spTree>
    <p:extLst>
      <p:ext uri="{BB962C8B-B14F-4D97-AF65-F5344CB8AC3E}">
        <p14:creationId xmlns:p14="http://schemas.microsoft.com/office/powerpoint/2010/main" val="9615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8EB8031-C6BA-1CE2-AA88-DDCF6AEC750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D56C1465-3AD2-054F-4499-4255EEAB442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3F1FF1C9-1C2D-3660-E194-1752520E7971}"/>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xmlns="" id="{AEAD68E7-2865-3C1B-46F9-DEF54C2ACFCE}"/>
              </a:ext>
            </a:extLst>
          </p:cNvPr>
          <p:cNvSpPr>
            <a:spLocks noGrp="1"/>
          </p:cNvSpPr>
          <p:nvPr>
            <p:ph type="sldNum" sz="quarter" idx="10"/>
          </p:nvPr>
        </p:nvSpPr>
        <p:spPr/>
        <p:txBody>
          <a:bodyPr/>
          <a:lstStyle/>
          <a:p>
            <a:fld id="{9EFC1517-42BD-49E7-9600-BB7DB24F9009}" type="slidenum">
              <a:rPr lang="de-DE" smtClean="0"/>
              <a:t>19</a:t>
            </a:fld>
            <a:endParaRPr lang="de-DE"/>
          </a:p>
        </p:txBody>
      </p:sp>
    </p:spTree>
    <p:extLst>
      <p:ext uri="{BB962C8B-B14F-4D97-AF65-F5344CB8AC3E}">
        <p14:creationId xmlns:p14="http://schemas.microsoft.com/office/powerpoint/2010/main" val="1134172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l">
              <a:buNone/>
            </a:pPr>
            <a:endParaRPr lang="de-DE" b="0" i="0" u="none" strike="noStrike" dirty="0">
              <a:solidFill>
                <a:srgbClr val="000000"/>
              </a:solidFill>
              <a:effectLst/>
            </a:endParaRPr>
          </a:p>
        </p:txBody>
      </p:sp>
      <p:sp>
        <p:nvSpPr>
          <p:cNvPr id="4" name="Foliennummernplatzhalter 3"/>
          <p:cNvSpPr>
            <a:spLocks noGrp="1"/>
          </p:cNvSpPr>
          <p:nvPr>
            <p:ph type="sldNum" sz="quarter" idx="5"/>
          </p:nvPr>
        </p:nvSpPr>
        <p:spPr/>
        <p:txBody>
          <a:bodyPr/>
          <a:lstStyle/>
          <a:p>
            <a:fld id="{9EFC1517-42BD-49E7-9600-BB7DB24F9009}" type="slidenum">
              <a:rPr lang="de-DE" smtClean="0"/>
              <a:t>2</a:t>
            </a:fld>
            <a:endParaRPr lang="de-DE"/>
          </a:p>
        </p:txBody>
      </p:sp>
    </p:spTree>
    <p:extLst>
      <p:ext uri="{BB962C8B-B14F-4D97-AF65-F5344CB8AC3E}">
        <p14:creationId xmlns:p14="http://schemas.microsoft.com/office/powerpoint/2010/main" val="5226451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16724D4-94B1-D1D7-9F82-8C1E419B54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F1B37F85-6161-8AE1-DA7C-25A090580E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BC0A962B-7AB5-4BD8-48C3-1EFEA337703B}"/>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EA7F8F66-2D8E-104F-6A7A-F424350B58DB}"/>
              </a:ext>
            </a:extLst>
          </p:cNvPr>
          <p:cNvSpPr>
            <a:spLocks noGrp="1"/>
          </p:cNvSpPr>
          <p:nvPr>
            <p:ph type="sldNum" sz="quarter" idx="10"/>
          </p:nvPr>
        </p:nvSpPr>
        <p:spPr/>
        <p:txBody>
          <a:bodyPr/>
          <a:lstStyle/>
          <a:p>
            <a:fld id="{9EFC1517-42BD-49E7-9600-BB7DB24F9009}" type="slidenum">
              <a:rPr lang="de-DE" smtClean="0"/>
              <a:t>20</a:t>
            </a:fld>
            <a:endParaRPr lang="de-DE"/>
          </a:p>
        </p:txBody>
      </p:sp>
    </p:spTree>
    <p:extLst>
      <p:ext uri="{BB962C8B-B14F-4D97-AF65-F5344CB8AC3E}">
        <p14:creationId xmlns:p14="http://schemas.microsoft.com/office/powerpoint/2010/main" val="35002706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16724D4-94B1-D1D7-9F82-8C1E419B54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F1B37F85-6161-8AE1-DA7C-25A090580E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BC0A962B-7AB5-4BD8-48C3-1EFEA337703B}"/>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EA7F8F66-2D8E-104F-6A7A-F424350B58DB}"/>
              </a:ext>
            </a:extLst>
          </p:cNvPr>
          <p:cNvSpPr>
            <a:spLocks noGrp="1"/>
          </p:cNvSpPr>
          <p:nvPr>
            <p:ph type="sldNum" sz="quarter" idx="10"/>
          </p:nvPr>
        </p:nvSpPr>
        <p:spPr/>
        <p:txBody>
          <a:bodyPr/>
          <a:lstStyle/>
          <a:p>
            <a:fld id="{9EFC1517-42BD-49E7-9600-BB7DB24F9009}" type="slidenum">
              <a:rPr lang="de-DE" smtClean="0"/>
              <a:t>21</a:t>
            </a:fld>
            <a:endParaRPr lang="de-DE"/>
          </a:p>
        </p:txBody>
      </p:sp>
    </p:spTree>
    <p:extLst>
      <p:ext uri="{BB962C8B-B14F-4D97-AF65-F5344CB8AC3E}">
        <p14:creationId xmlns:p14="http://schemas.microsoft.com/office/powerpoint/2010/main" val="13473864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16724D4-94B1-D1D7-9F82-8C1E419B54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F1B37F85-6161-8AE1-DA7C-25A090580E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BC0A962B-7AB5-4BD8-48C3-1EFEA337703B}"/>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EA7F8F66-2D8E-104F-6A7A-F424350B58DB}"/>
              </a:ext>
            </a:extLst>
          </p:cNvPr>
          <p:cNvSpPr>
            <a:spLocks noGrp="1"/>
          </p:cNvSpPr>
          <p:nvPr>
            <p:ph type="sldNum" sz="quarter" idx="10"/>
          </p:nvPr>
        </p:nvSpPr>
        <p:spPr/>
        <p:txBody>
          <a:bodyPr/>
          <a:lstStyle/>
          <a:p>
            <a:fld id="{9EFC1517-42BD-49E7-9600-BB7DB24F9009}" type="slidenum">
              <a:rPr lang="de-DE" smtClean="0"/>
              <a:t>22</a:t>
            </a:fld>
            <a:endParaRPr lang="de-DE"/>
          </a:p>
        </p:txBody>
      </p:sp>
    </p:spTree>
    <p:extLst>
      <p:ext uri="{BB962C8B-B14F-4D97-AF65-F5344CB8AC3E}">
        <p14:creationId xmlns:p14="http://schemas.microsoft.com/office/powerpoint/2010/main" val="415856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16724D4-94B1-D1D7-9F82-8C1E419B54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F1B37F85-6161-8AE1-DA7C-25A090580E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BC0A962B-7AB5-4BD8-48C3-1EFEA337703B}"/>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EA7F8F66-2D8E-104F-6A7A-F424350B58DB}"/>
              </a:ext>
            </a:extLst>
          </p:cNvPr>
          <p:cNvSpPr>
            <a:spLocks noGrp="1"/>
          </p:cNvSpPr>
          <p:nvPr>
            <p:ph type="sldNum" sz="quarter" idx="10"/>
          </p:nvPr>
        </p:nvSpPr>
        <p:spPr/>
        <p:txBody>
          <a:bodyPr/>
          <a:lstStyle/>
          <a:p>
            <a:fld id="{9EFC1517-42BD-49E7-9600-BB7DB24F9009}" type="slidenum">
              <a:rPr lang="de-DE" smtClean="0"/>
              <a:t>23</a:t>
            </a:fld>
            <a:endParaRPr lang="de-DE"/>
          </a:p>
        </p:txBody>
      </p:sp>
    </p:spTree>
    <p:extLst>
      <p:ext uri="{BB962C8B-B14F-4D97-AF65-F5344CB8AC3E}">
        <p14:creationId xmlns:p14="http://schemas.microsoft.com/office/powerpoint/2010/main" val="39306765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52FF8F5-9F34-FDB1-1242-456AB14AFB2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E6DCF057-7579-90B6-3F83-FDEA449301C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343C148D-5699-E5FE-1847-0B09BA840837}"/>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xmlns="" id="{D14A0047-5AC0-FC40-B4DC-D94A083897CD}"/>
              </a:ext>
            </a:extLst>
          </p:cNvPr>
          <p:cNvSpPr>
            <a:spLocks noGrp="1"/>
          </p:cNvSpPr>
          <p:nvPr>
            <p:ph type="sldNum" sz="quarter" idx="10"/>
          </p:nvPr>
        </p:nvSpPr>
        <p:spPr/>
        <p:txBody>
          <a:bodyPr/>
          <a:lstStyle/>
          <a:p>
            <a:fld id="{9EFC1517-42BD-49E7-9600-BB7DB24F9009}" type="slidenum">
              <a:rPr lang="de-DE" smtClean="0"/>
              <a:t>24</a:t>
            </a:fld>
            <a:endParaRPr lang="de-DE"/>
          </a:p>
        </p:txBody>
      </p:sp>
    </p:spTree>
    <p:extLst>
      <p:ext uri="{BB962C8B-B14F-4D97-AF65-F5344CB8AC3E}">
        <p14:creationId xmlns:p14="http://schemas.microsoft.com/office/powerpoint/2010/main" val="1076588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18FF2A6-05FC-DC79-D887-314AA846C71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A7455304-779B-C3D9-E91F-29FF2876A1B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E56AF9BF-BB8B-95C7-A677-8EEF19604B06}"/>
              </a:ext>
            </a:extLst>
          </p:cNvPr>
          <p:cNvSpPr>
            <a:spLocks noGrp="1"/>
          </p:cNvSpPr>
          <p:nvPr>
            <p:ph type="body" idx="1"/>
          </p:nvPr>
        </p:nvSpPr>
        <p:spPr/>
        <p:txBody>
          <a:bodyPr/>
          <a:lstStyle/>
          <a:p>
            <a:r>
              <a:rPr lang="de-DE" b="1" dirty="0"/>
              <a:t>Einzelpersonen</a:t>
            </a:r>
            <a:endParaRPr lang="de-DE" dirty="0"/>
          </a:p>
          <a:p>
            <a:pPr marL="171450" indent="-171450">
              <a:buFont typeface="Arial" panose="020B0604020202020204" pitchFamily="34" charset="0"/>
              <a:buChar char="•"/>
            </a:pPr>
            <a:r>
              <a:rPr lang="de-DE" dirty="0"/>
              <a:t>Menschen, die sich ohnmächtig, verunsichert oder ausgegrenzt fühlen.</a:t>
            </a:r>
          </a:p>
          <a:p>
            <a:pPr marL="171450" indent="-171450">
              <a:buFont typeface="Arial" panose="020B0604020202020204" pitchFamily="34" charset="0"/>
              <a:buChar char="•"/>
            </a:pPr>
            <a:r>
              <a:rPr lang="de-DE" dirty="0"/>
              <a:t>Oft in Krisenzeiten (Pandemien, Kriege, Wirtschaftskrisen).</a:t>
            </a:r>
          </a:p>
          <a:p>
            <a:pPr marL="171450" indent="-171450">
              <a:buFont typeface="Arial" panose="020B0604020202020204" pitchFamily="34" charset="0"/>
              <a:buChar char="•"/>
            </a:pPr>
            <a:r>
              <a:rPr lang="de-DE" dirty="0"/>
              <a:t>Manche glauben ehrlich an die Erzählungen und wollen „aufklären“.</a:t>
            </a:r>
          </a:p>
          <a:p>
            <a:r>
              <a:rPr lang="de-DE" b="1" dirty="0" err="1"/>
              <a:t>Influencer</a:t>
            </a:r>
            <a:r>
              <a:rPr lang="de-DE" b="1" dirty="0"/>
              <a:t> &amp; Verschwörungsideologen</a:t>
            </a:r>
            <a:endParaRPr lang="de-DE" dirty="0"/>
          </a:p>
          <a:p>
            <a:pPr marL="171450" indent="-171450">
              <a:buFont typeface="Arial" panose="020B0604020202020204" pitchFamily="34" charset="0"/>
              <a:buChar char="•"/>
            </a:pPr>
            <a:r>
              <a:rPr lang="de-DE" dirty="0"/>
              <a:t>Personen mit großer Online-Reichweite, die gezielt Falschinformationen verbreiten.</a:t>
            </a:r>
          </a:p>
          <a:p>
            <a:pPr marL="171450" indent="-171450">
              <a:buFont typeface="Arial" panose="020B0604020202020204" pitchFamily="34" charset="0"/>
              <a:buChar char="•"/>
            </a:pPr>
            <a:r>
              <a:rPr lang="de-DE" dirty="0"/>
              <a:t>Beispiele: </a:t>
            </a:r>
            <a:r>
              <a:rPr lang="de-DE" dirty="0" err="1"/>
              <a:t>QAnon</a:t>
            </a:r>
            <a:r>
              <a:rPr lang="de-DE" dirty="0"/>
              <a:t>-Anhänger, „alternative“ Gesundheits-Gurus, populistische Blogger.</a:t>
            </a:r>
          </a:p>
          <a:p>
            <a:pPr marL="171450" indent="-171450">
              <a:buFont typeface="Arial" panose="020B0604020202020204" pitchFamily="34" charset="0"/>
              <a:buChar char="•"/>
            </a:pPr>
            <a:r>
              <a:rPr lang="de-DE" dirty="0"/>
              <a:t>Oft mit finanziellen Interessen (z. B. durch Spenden, </a:t>
            </a:r>
            <a:r>
              <a:rPr lang="de-DE" dirty="0" err="1"/>
              <a:t>Merch</a:t>
            </a:r>
            <a:r>
              <a:rPr lang="de-DE" dirty="0"/>
              <a:t>, Bücher, Werbung).</a:t>
            </a:r>
          </a:p>
          <a:p>
            <a:r>
              <a:rPr lang="de-DE" b="1" dirty="0"/>
              <a:t>Politische Akteure &amp; Extremisten</a:t>
            </a:r>
            <a:endParaRPr lang="de-DE" dirty="0"/>
          </a:p>
          <a:p>
            <a:pPr marL="171450" indent="-171450">
              <a:buFont typeface="Arial" panose="020B0604020202020204" pitchFamily="34" charset="0"/>
              <a:buChar char="•"/>
            </a:pPr>
            <a:r>
              <a:rPr lang="de-DE" dirty="0"/>
              <a:t>Rechtsextreme, autoritäre oder populistische Gruppen.</a:t>
            </a:r>
          </a:p>
          <a:p>
            <a:pPr marL="171450" indent="-171450">
              <a:buFont typeface="Arial" panose="020B0604020202020204" pitchFamily="34" charset="0"/>
              <a:buChar char="•"/>
            </a:pPr>
            <a:r>
              <a:rPr lang="de-DE" dirty="0"/>
              <a:t>Ziel: Misstrauen gegenüber demokratischen Institutionen schüren.</a:t>
            </a:r>
          </a:p>
          <a:p>
            <a:pPr marL="171450" indent="-171450">
              <a:buFont typeface="Arial" panose="020B0604020202020204" pitchFamily="34" charset="0"/>
              <a:buChar char="•"/>
            </a:pPr>
            <a:r>
              <a:rPr lang="de-DE" dirty="0"/>
              <a:t>Beispiel: Behauptung, Wahlen seien manipuliert.</a:t>
            </a:r>
          </a:p>
          <a:p>
            <a:r>
              <a:rPr lang="de-DE" b="1" dirty="0"/>
              <a:t>Ausländische Geheimdienste &amp; Propagandaapparate</a:t>
            </a:r>
            <a:endParaRPr lang="de-DE" dirty="0"/>
          </a:p>
          <a:p>
            <a:pPr marL="171450" indent="-171450">
              <a:buFont typeface="Arial" panose="020B0604020202020204" pitchFamily="34" charset="0"/>
              <a:buChar char="•"/>
            </a:pPr>
            <a:r>
              <a:rPr lang="de-DE" dirty="0"/>
              <a:t>Z. B. Russland, China.</a:t>
            </a:r>
          </a:p>
          <a:p>
            <a:pPr marL="171450" indent="-171450">
              <a:buFont typeface="Arial" panose="020B0604020202020204" pitchFamily="34" charset="0"/>
              <a:buChar char="•"/>
            </a:pPr>
            <a:r>
              <a:rPr lang="de-DE" dirty="0"/>
              <a:t>Ziel: Gesellschaftliche Spaltung, Destabilisierung von Demokratien.</a:t>
            </a:r>
          </a:p>
          <a:p>
            <a:pPr marL="171450" indent="-171450">
              <a:buFont typeface="Arial" panose="020B0604020202020204" pitchFamily="34" charset="0"/>
              <a:buChar char="•"/>
            </a:pPr>
            <a:r>
              <a:rPr lang="de-DE" dirty="0"/>
              <a:t>Nutzung sozialer Medien und </a:t>
            </a:r>
            <a:r>
              <a:rPr lang="de-DE" dirty="0" err="1"/>
              <a:t>Trollfabriken</a:t>
            </a:r>
            <a:r>
              <a:rPr lang="de-DE" dirty="0"/>
              <a:t> zur gezielten Desinformation.</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4D45B45D-7CF4-B88F-5284-87A86B35D88C}"/>
              </a:ext>
            </a:extLst>
          </p:cNvPr>
          <p:cNvSpPr>
            <a:spLocks noGrp="1"/>
          </p:cNvSpPr>
          <p:nvPr>
            <p:ph type="sldNum" sz="quarter" idx="10"/>
          </p:nvPr>
        </p:nvSpPr>
        <p:spPr/>
        <p:txBody>
          <a:bodyPr/>
          <a:lstStyle/>
          <a:p>
            <a:fld id="{9EFC1517-42BD-49E7-9600-BB7DB24F9009}" type="slidenum">
              <a:rPr lang="de-DE" smtClean="0"/>
              <a:t>25</a:t>
            </a:fld>
            <a:endParaRPr lang="de-DE"/>
          </a:p>
        </p:txBody>
      </p:sp>
    </p:spTree>
    <p:extLst>
      <p:ext uri="{BB962C8B-B14F-4D97-AF65-F5344CB8AC3E}">
        <p14:creationId xmlns:p14="http://schemas.microsoft.com/office/powerpoint/2010/main" val="29688252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18FF2A6-05FC-DC79-D887-314AA846C71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A7455304-779B-C3D9-E91F-29FF2876A1B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E56AF9BF-BB8B-95C7-A677-8EEF19604B06}"/>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4D45B45D-7CF4-B88F-5284-87A86B35D88C}"/>
              </a:ext>
            </a:extLst>
          </p:cNvPr>
          <p:cNvSpPr>
            <a:spLocks noGrp="1"/>
          </p:cNvSpPr>
          <p:nvPr>
            <p:ph type="sldNum" sz="quarter" idx="10"/>
          </p:nvPr>
        </p:nvSpPr>
        <p:spPr/>
        <p:txBody>
          <a:bodyPr/>
          <a:lstStyle/>
          <a:p>
            <a:fld id="{9EFC1517-42BD-49E7-9600-BB7DB24F9009}" type="slidenum">
              <a:rPr lang="de-DE" smtClean="0"/>
              <a:t>26</a:t>
            </a:fld>
            <a:endParaRPr lang="de-DE"/>
          </a:p>
        </p:txBody>
      </p:sp>
    </p:spTree>
    <p:extLst>
      <p:ext uri="{BB962C8B-B14F-4D97-AF65-F5344CB8AC3E}">
        <p14:creationId xmlns:p14="http://schemas.microsoft.com/office/powerpoint/2010/main" val="28060837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4D9108B-693C-F67B-7072-344183F1A9C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0374A964-0A06-53E3-3F41-5D291FEB56B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803D0678-A944-FB31-134D-14D4BA806715}"/>
              </a:ext>
            </a:extLst>
          </p:cNvPr>
          <p:cNvSpPr>
            <a:spLocks noGrp="1"/>
          </p:cNvSpPr>
          <p:nvPr>
            <p:ph type="body" idx="1"/>
          </p:nvPr>
        </p:nvSpPr>
        <p:spPr/>
        <p:txBody>
          <a:bodyPr/>
          <a:lstStyle/>
          <a:p>
            <a:pPr marL="0" indent="0">
              <a:buFont typeface="Arial" panose="020B0604020202020204" pitchFamily="34" charset="0"/>
              <a:buNone/>
            </a:pPr>
            <a:endParaRPr lang="de-DE" baseline="0" dirty="0"/>
          </a:p>
          <a:p>
            <a:pPr marL="0" indent="0">
              <a:buFont typeface="Arial" panose="020B0604020202020204" pitchFamily="34" charset="0"/>
              <a:buNone/>
            </a:pPr>
            <a:endParaRPr lang="de-DE" baseline="0" dirty="0"/>
          </a:p>
          <a:p>
            <a:pPr marL="0" indent="0">
              <a:buFont typeface="Arial" panose="020B0604020202020204" pitchFamily="34" charset="0"/>
              <a:buNone/>
            </a:pPr>
            <a:endParaRPr lang="de-DE" baseline="0" dirty="0"/>
          </a:p>
        </p:txBody>
      </p:sp>
      <p:sp>
        <p:nvSpPr>
          <p:cNvPr id="4" name="Foliennummernplatzhalter 3">
            <a:extLst>
              <a:ext uri="{FF2B5EF4-FFF2-40B4-BE49-F238E27FC236}">
                <a16:creationId xmlns:a16="http://schemas.microsoft.com/office/drawing/2014/main" xmlns="" id="{346B2E0B-98F7-33DC-C87A-2C2620CF302D}"/>
              </a:ext>
            </a:extLst>
          </p:cNvPr>
          <p:cNvSpPr>
            <a:spLocks noGrp="1"/>
          </p:cNvSpPr>
          <p:nvPr>
            <p:ph type="sldNum" sz="quarter" idx="10"/>
          </p:nvPr>
        </p:nvSpPr>
        <p:spPr/>
        <p:txBody>
          <a:bodyPr/>
          <a:lstStyle/>
          <a:p>
            <a:fld id="{9EFC1517-42BD-49E7-9600-BB7DB24F9009}" type="slidenum">
              <a:rPr lang="de-DE" smtClean="0"/>
              <a:t>27</a:t>
            </a:fld>
            <a:endParaRPr lang="de-DE"/>
          </a:p>
        </p:txBody>
      </p:sp>
    </p:spTree>
    <p:extLst>
      <p:ext uri="{BB962C8B-B14F-4D97-AF65-F5344CB8AC3E}">
        <p14:creationId xmlns:p14="http://schemas.microsoft.com/office/powerpoint/2010/main" val="41618803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16724D4-94B1-D1D7-9F82-8C1E419B54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F1B37F85-6161-8AE1-DA7C-25A090580E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BC0A962B-7AB5-4BD8-48C3-1EFEA337703B}"/>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EA7F8F66-2D8E-104F-6A7A-F424350B58DB}"/>
              </a:ext>
            </a:extLst>
          </p:cNvPr>
          <p:cNvSpPr>
            <a:spLocks noGrp="1"/>
          </p:cNvSpPr>
          <p:nvPr>
            <p:ph type="sldNum" sz="quarter" idx="10"/>
          </p:nvPr>
        </p:nvSpPr>
        <p:spPr/>
        <p:txBody>
          <a:bodyPr/>
          <a:lstStyle/>
          <a:p>
            <a:fld id="{9EFC1517-42BD-49E7-9600-BB7DB24F9009}" type="slidenum">
              <a:rPr lang="de-DE" smtClean="0"/>
              <a:t>28</a:t>
            </a:fld>
            <a:endParaRPr lang="de-DE"/>
          </a:p>
        </p:txBody>
      </p:sp>
    </p:spTree>
    <p:extLst>
      <p:ext uri="{BB962C8B-B14F-4D97-AF65-F5344CB8AC3E}">
        <p14:creationId xmlns:p14="http://schemas.microsoft.com/office/powerpoint/2010/main" val="5294894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EAEFC31-590A-7EDB-18F7-5D41AAD02F1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D1411167-0CF0-E957-F79E-F6DDDB79279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9A06E71C-2798-CD65-414A-20D6A49CEEC8}"/>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74752E09-8844-58BD-D635-C256D7C1E3D3}"/>
              </a:ext>
            </a:extLst>
          </p:cNvPr>
          <p:cNvSpPr>
            <a:spLocks noGrp="1"/>
          </p:cNvSpPr>
          <p:nvPr>
            <p:ph type="sldNum" sz="quarter" idx="10"/>
          </p:nvPr>
        </p:nvSpPr>
        <p:spPr/>
        <p:txBody>
          <a:bodyPr/>
          <a:lstStyle/>
          <a:p>
            <a:fld id="{9EFC1517-42BD-49E7-9600-BB7DB24F9009}" type="slidenum">
              <a:rPr lang="de-DE" smtClean="0"/>
              <a:t>29</a:t>
            </a:fld>
            <a:endParaRPr lang="de-DE"/>
          </a:p>
        </p:txBody>
      </p:sp>
    </p:spTree>
    <p:extLst>
      <p:ext uri="{BB962C8B-B14F-4D97-AF65-F5344CB8AC3E}">
        <p14:creationId xmlns:p14="http://schemas.microsoft.com/office/powerpoint/2010/main" val="677143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8D0A5D5-B5FA-C795-5D83-B342D136D3A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4F68B507-811D-414D-4485-E31FD684650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224E77EE-4C5C-0D82-74D1-D24D8CBA1DFA}"/>
              </a:ext>
            </a:extLst>
          </p:cNvPr>
          <p:cNvSpPr>
            <a:spLocks noGrp="1"/>
          </p:cNvSpPr>
          <p:nvPr>
            <p:ph type="body" idx="1"/>
          </p:nvPr>
        </p:nvSpPr>
        <p:spPr/>
        <p:txBody>
          <a:bodyPr/>
          <a:lstStyle/>
          <a:p>
            <a:pPr marL="0" indent="0">
              <a:buFont typeface="Arial" panose="020B0604020202020204" pitchFamily="34" charset="0"/>
              <a:buNone/>
            </a:pPr>
            <a:r>
              <a:rPr lang="de-DE" b="1" dirty="0"/>
              <a:t>Falsch.</a:t>
            </a:r>
          </a:p>
          <a:p>
            <a:pPr marL="0" indent="0">
              <a:buFont typeface="Arial" panose="020B0604020202020204" pitchFamily="34" charset="0"/>
              <a:buNone/>
            </a:pPr>
            <a:endParaRPr lang="de-DE" dirty="0"/>
          </a:p>
          <a:p>
            <a:pPr marL="171450" indent="-171450">
              <a:buFont typeface="Arial" panose="020B0604020202020204" pitchFamily="34" charset="0"/>
              <a:buChar char="•"/>
            </a:pPr>
            <a:r>
              <a:rPr lang="de-DE" dirty="0"/>
              <a:t>Keine Beweise stützen diese Verschwörungserzählung.</a:t>
            </a:r>
          </a:p>
          <a:p>
            <a:pPr marL="171450" indent="-171450">
              <a:buFont typeface="Arial" panose="020B0604020202020204" pitchFamily="34" charset="0"/>
              <a:buChar char="•"/>
            </a:pPr>
            <a:r>
              <a:rPr lang="de-DE" dirty="0"/>
              <a:t>Gates’ Stiftung (Bill &amp; Melinda Gates </a:t>
            </a:r>
            <a:r>
              <a:rPr lang="de-DE" dirty="0" err="1"/>
              <a:t>Foundation</a:t>
            </a:r>
            <a:r>
              <a:rPr lang="de-DE" dirty="0"/>
              <a:t>) ist weltweit aktiv in der Bekämpfung von Krankheiten wie Polio, Malaria und Tuberkulose.</a:t>
            </a:r>
          </a:p>
          <a:p>
            <a:pPr marL="171450" indent="-171450">
              <a:buFont typeface="Arial" panose="020B0604020202020204" pitchFamily="34" charset="0"/>
              <a:buChar char="•"/>
            </a:pPr>
            <a:r>
              <a:rPr lang="de-DE" dirty="0"/>
              <a:t>Wissenschaftliche Erkenntnisse und Warnungen über Pandemien sind üblich in der globalen Gesundheitsdebatte.</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11017BD8-CC2C-B578-E0A6-119167280A4F}"/>
              </a:ext>
            </a:extLst>
          </p:cNvPr>
          <p:cNvSpPr>
            <a:spLocks noGrp="1"/>
          </p:cNvSpPr>
          <p:nvPr>
            <p:ph type="sldNum" sz="quarter" idx="10"/>
          </p:nvPr>
        </p:nvSpPr>
        <p:spPr/>
        <p:txBody>
          <a:bodyPr/>
          <a:lstStyle/>
          <a:p>
            <a:fld id="{9EFC1517-42BD-49E7-9600-BB7DB24F9009}" type="slidenum">
              <a:rPr lang="de-DE" smtClean="0"/>
              <a:t>3</a:t>
            </a:fld>
            <a:endParaRPr lang="de-DE"/>
          </a:p>
        </p:txBody>
      </p:sp>
    </p:spTree>
    <p:extLst>
      <p:ext uri="{BB962C8B-B14F-4D97-AF65-F5344CB8AC3E}">
        <p14:creationId xmlns:p14="http://schemas.microsoft.com/office/powerpoint/2010/main" val="28600457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EFC1517-42BD-49E7-9600-BB7DB24F9009}" type="slidenum">
              <a:rPr lang="de-DE" smtClean="0"/>
              <a:t>30</a:t>
            </a:fld>
            <a:endParaRPr lang="de-DE"/>
          </a:p>
        </p:txBody>
      </p:sp>
    </p:spTree>
    <p:extLst>
      <p:ext uri="{BB962C8B-B14F-4D97-AF65-F5344CB8AC3E}">
        <p14:creationId xmlns:p14="http://schemas.microsoft.com/office/powerpoint/2010/main" val="12531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33C263D-5755-22D6-115F-ED0263079F6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50A47D59-5F5A-8E36-41D6-8C166F34CAF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4AE79A2E-D50B-9B3B-6B8D-C4CAB2E03847}"/>
              </a:ext>
            </a:extLst>
          </p:cNvPr>
          <p:cNvSpPr>
            <a:spLocks noGrp="1"/>
          </p:cNvSpPr>
          <p:nvPr>
            <p:ph type="body" idx="1"/>
          </p:nvPr>
        </p:nvSpPr>
        <p:spPr/>
        <p:txBody>
          <a:bodyPr/>
          <a:lstStyle/>
          <a:p>
            <a:r>
              <a:rPr lang="de-DE" b="1" dirty="0"/>
              <a:t>Falsch. </a:t>
            </a:r>
            <a:r>
              <a:rPr lang="de-DE" dirty="0"/>
              <a:t/>
            </a:r>
            <a:br>
              <a:rPr lang="de-DE" dirty="0"/>
            </a:br>
            <a:r>
              <a:rPr lang="de-DE" dirty="0"/>
              <a:t/>
            </a:r>
            <a:br>
              <a:rPr lang="de-DE" dirty="0"/>
            </a:br>
            <a:r>
              <a:rPr lang="de-DE" dirty="0"/>
              <a:t>Es gibt </a:t>
            </a:r>
            <a:r>
              <a:rPr lang="de-DE" b="1" dirty="0"/>
              <a:t>umfangreiche Beweise</a:t>
            </a:r>
            <a:r>
              <a:rPr lang="de-DE" dirty="0"/>
              <a:t>, dass die Mondlandung real war:</a:t>
            </a:r>
          </a:p>
          <a:p>
            <a:pPr marL="171450" indent="-171450">
              <a:buFont typeface="Arial" panose="020B0604020202020204" pitchFamily="34" charset="0"/>
              <a:buChar char="•"/>
            </a:pPr>
            <a:r>
              <a:rPr lang="de-DE" dirty="0"/>
              <a:t>Mondgestein, das auf der Erde untersucht wurde</a:t>
            </a:r>
          </a:p>
          <a:p>
            <a:pPr marL="171450" indent="-171450">
              <a:buFont typeface="Arial" panose="020B0604020202020204" pitchFamily="34" charset="0"/>
              <a:buChar char="•"/>
            </a:pPr>
            <a:r>
              <a:rPr lang="de-DE" dirty="0"/>
              <a:t>Tausende Beteiligte (NASA, Zulieferer, Funktechnik etc.)</a:t>
            </a:r>
          </a:p>
          <a:p>
            <a:pPr marL="171450" indent="-171450">
              <a:buFont typeface="Arial" panose="020B0604020202020204" pitchFamily="34" charset="0"/>
              <a:buChar char="•"/>
            </a:pPr>
            <a:r>
              <a:rPr lang="de-DE" dirty="0"/>
              <a:t>Unabhängige Funkbeobachtungen weltweit (z. B. von Radioteleskopen)</a:t>
            </a:r>
          </a:p>
          <a:p>
            <a:pPr marL="171450" indent="-171450">
              <a:buFont typeface="Arial" panose="020B0604020202020204" pitchFamily="34" charset="0"/>
              <a:buChar char="•"/>
            </a:pPr>
            <a:r>
              <a:rPr lang="de-DE" dirty="0"/>
              <a:t>Spuren auf dem Mond</a:t>
            </a:r>
          </a:p>
          <a:p>
            <a:pPr marL="0" indent="0">
              <a:buFont typeface="Arial" panose="020B0604020202020204" pitchFamily="34" charset="0"/>
              <a:buNone/>
            </a:pPr>
            <a:r>
              <a:rPr lang="de-DE" dirty="0"/>
              <a:t>Eine Fälschung in dem Ausmaß hätte extreme Geheimhaltung erfordert – unrealistisch bei tausenden Beteiligten über Jahrzehnte.</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78AFF39C-0A3E-BCAA-A9BD-4AB8C604A1BC}"/>
              </a:ext>
            </a:extLst>
          </p:cNvPr>
          <p:cNvSpPr>
            <a:spLocks noGrp="1"/>
          </p:cNvSpPr>
          <p:nvPr>
            <p:ph type="sldNum" sz="quarter" idx="10"/>
          </p:nvPr>
        </p:nvSpPr>
        <p:spPr/>
        <p:txBody>
          <a:bodyPr/>
          <a:lstStyle/>
          <a:p>
            <a:fld id="{9EFC1517-42BD-49E7-9600-BB7DB24F9009}" type="slidenum">
              <a:rPr lang="de-DE" smtClean="0"/>
              <a:t>4</a:t>
            </a:fld>
            <a:endParaRPr lang="de-DE"/>
          </a:p>
        </p:txBody>
      </p:sp>
    </p:spTree>
    <p:extLst>
      <p:ext uri="{BB962C8B-B14F-4D97-AF65-F5344CB8AC3E}">
        <p14:creationId xmlns:p14="http://schemas.microsoft.com/office/powerpoint/2010/main" val="4018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8E0E057-B22A-CCB8-D9B6-7266210193F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193805EA-E789-35F9-BF29-60FE2702C6B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4E1BCD8E-19CA-BBC0-A4C2-04AA17BF9C8B}"/>
              </a:ext>
            </a:extLst>
          </p:cNvPr>
          <p:cNvSpPr>
            <a:spLocks noGrp="1"/>
          </p:cNvSpPr>
          <p:nvPr>
            <p:ph type="body" idx="1"/>
          </p:nvPr>
        </p:nvSpPr>
        <p:spPr/>
        <p:txBody>
          <a:bodyPr/>
          <a:lstStyle/>
          <a:p>
            <a:pPr marL="0" indent="0">
              <a:buFont typeface="Arial" panose="020B0604020202020204" pitchFamily="34" charset="0"/>
              <a:buNone/>
            </a:pPr>
            <a:r>
              <a:rPr lang="de-DE" b="1" dirty="0"/>
              <a:t>Stimmt. </a:t>
            </a:r>
          </a:p>
          <a:p>
            <a:pPr marL="0" indent="0">
              <a:buFont typeface="Arial" panose="020B0604020202020204" pitchFamily="34" charset="0"/>
              <a:buNone/>
            </a:pPr>
            <a:endParaRPr lang="de-DE" dirty="0"/>
          </a:p>
          <a:p>
            <a:pPr marL="171450" indent="-171450">
              <a:buFont typeface="Arial" panose="020B0604020202020204" pitchFamily="34" charset="0"/>
              <a:buChar char="•"/>
            </a:pPr>
            <a:r>
              <a:rPr lang="de-DE" b="0" dirty="0"/>
              <a:t>Im Juni 2013 veröffentlichte der ehemalige NSA-Mitarbeiter Edward </a:t>
            </a:r>
            <a:r>
              <a:rPr lang="de-DE" b="0" dirty="0" err="1"/>
              <a:t>Snowden</a:t>
            </a:r>
            <a:r>
              <a:rPr lang="de-DE" b="0" dirty="0"/>
              <a:t> über die Medienplattformen The Guardian und The Washington Post eine Vielzahl streng geheimer Dokumente</a:t>
            </a:r>
          </a:p>
          <a:p>
            <a:pPr marL="171450" indent="-171450">
              <a:buFont typeface="Arial" panose="020B0604020202020204" pitchFamily="34" charset="0"/>
              <a:buChar char="•"/>
            </a:pPr>
            <a:r>
              <a:rPr lang="de-DE" b="0" dirty="0"/>
              <a:t>Die National Security Agency (NSA) der USA hatte über Jahre hinweg ein globales Überwachungsnetzwerk aufgebaut, das massiv in die Privatsphäre von Millionen Menschen weltweit eingriff – ohne deren Wissen oder Zustimmung.</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4B220F1E-A9A8-1E4F-1EEC-8901069819E8}"/>
              </a:ext>
            </a:extLst>
          </p:cNvPr>
          <p:cNvSpPr>
            <a:spLocks noGrp="1"/>
          </p:cNvSpPr>
          <p:nvPr>
            <p:ph type="sldNum" sz="quarter" idx="10"/>
          </p:nvPr>
        </p:nvSpPr>
        <p:spPr/>
        <p:txBody>
          <a:bodyPr/>
          <a:lstStyle/>
          <a:p>
            <a:fld id="{9EFC1517-42BD-49E7-9600-BB7DB24F9009}" type="slidenum">
              <a:rPr lang="de-DE" smtClean="0"/>
              <a:t>5</a:t>
            </a:fld>
            <a:endParaRPr lang="de-DE"/>
          </a:p>
        </p:txBody>
      </p:sp>
    </p:spTree>
    <p:extLst>
      <p:ext uri="{BB962C8B-B14F-4D97-AF65-F5344CB8AC3E}">
        <p14:creationId xmlns:p14="http://schemas.microsoft.com/office/powerpoint/2010/main" val="2303385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B5A7291-6AF9-A8FC-1BAE-F3DDCD456BF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73EE9138-E6CB-8356-F322-4995C5C5A0C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96D7FB1C-EA9B-382B-AC46-40FE184DEFDE}"/>
              </a:ext>
            </a:extLst>
          </p:cNvPr>
          <p:cNvSpPr>
            <a:spLocks noGrp="1"/>
          </p:cNvSpPr>
          <p:nvPr>
            <p:ph type="body" idx="1"/>
          </p:nvPr>
        </p:nvSpPr>
        <p:spPr/>
        <p:txBody>
          <a:bodyPr/>
          <a:lstStyle/>
          <a:p>
            <a:r>
              <a:rPr lang="de-DE" b="1" dirty="0"/>
              <a:t>Falsch.</a:t>
            </a:r>
            <a:r>
              <a:rPr lang="de-DE" b="1" baseline="0" dirty="0"/>
              <a:t> </a:t>
            </a:r>
            <a:endParaRPr lang="de-DE" b="1" dirty="0"/>
          </a:p>
          <a:p>
            <a:endParaRPr lang="de-DE" b="1" dirty="0"/>
          </a:p>
          <a:p>
            <a:pPr marL="171450" indent="-171450">
              <a:buFont typeface="Arial" panose="020B0604020202020204" pitchFamily="34" charset="0"/>
              <a:buChar char="•"/>
            </a:pPr>
            <a:r>
              <a:rPr lang="de-DE" b="0" dirty="0"/>
              <a:t>Es gibt keine wissenschaftlichen Belege für die Existenz von </a:t>
            </a:r>
            <a:r>
              <a:rPr lang="de-DE" b="0" dirty="0" err="1"/>
              <a:t>Chemtrails</a:t>
            </a:r>
            <a:r>
              <a:rPr lang="de-DE" b="0" dirty="0"/>
              <a:t>.</a:t>
            </a:r>
          </a:p>
          <a:p>
            <a:pPr marL="171450" indent="-171450">
              <a:buFont typeface="Arial" panose="020B0604020202020204" pitchFamily="34" charset="0"/>
              <a:buChar char="•"/>
            </a:pPr>
            <a:r>
              <a:rPr lang="de-DE" b="0" dirty="0"/>
              <a:t>Alle beobachteten Phänomene lassen sich mit bekannten meteorologischen und physikalischen Prozessen erklären.</a:t>
            </a:r>
          </a:p>
          <a:p>
            <a:pPr marL="171450" indent="-171450">
              <a:buFont typeface="Arial" panose="020B0604020202020204" pitchFamily="34" charset="0"/>
              <a:buChar char="•"/>
            </a:pPr>
            <a:r>
              <a:rPr lang="de-DE" b="0" dirty="0"/>
              <a:t>Regierungen und Umweltbehörden weltweit – darunter das deutsche Bundesumweltamt, NASA und Weltorganisation für Meteorologie (WMO) – haben </a:t>
            </a:r>
            <a:r>
              <a:rPr lang="de-DE" b="0" dirty="0" err="1"/>
              <a:t>Chemtrail</a:t>
            </a:r>
            <a:r>
              <a:rPr lang="de-DE" b="0" dirty="0"/>
              <a:t>-Behauptungen mehrfach überprüft und als Falschinformation eingestuft.</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F2F9DC19-01CF-EAC2-5ED7-5023D5934663}"/>
              </a:ext>
            </a:extLst>
          </p:cNvPr>
          <p:cNvSpPr>
            <a:spLocks noGrp="1"/>
          </p:cNvSpPr>
          <p:nvPr>
            <p:ph type="sldNum" sz="quarter" idx="10"/>
          </p:nvPr>
        </p:nvSpPr>
        <p:spPr/>
        <p:txBody>
          <a:bodyPr/>
          <a:lstStyle/>
          <a:p>
            <a:fld id="{9EFC1517-42BD-49E7-9600-BB7DB24F9009}" type="slidenum">
              <a:rPr lang="de-DE" smtClean="0"/>
              <a:t>6</a:t>
            </a:fld>
            <a:endParaRPr lang="de-DE"/>
          </a:p>
        </p:txBody>
      </p:sp>
    </p:spTree>
    <p:extLst>
      <p:ext uri="{BB962C8B-B14F-4D97-AF65-F5344CB8AC3E}">
        <p14:creationId xmlns:p14="http://schemas.microsoft.com/office/powerpoint/2010/main" val="2663139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B5A7291-6AF9-A8FC-1BAE-F3DDCD456BF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73EE9138-E6CB-8356-F322-4995C5C5A0C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96D7FB1C-EA9B-382B-AC46-40FE184DEFDE}"/>
              </a:ext>
            </a:extLst>
          </p:cNvPr>
          <p:cNvSpPr>
            <a:spLocks noGrp="1"/>
          </p:cNvSpPr>
          <p:nvPr>
            <p:ph type="body" idx="1"/>
          </p:nvPr>
        </p:nvSpPr>
        <p:spPr/>
        <p:txBody>
          <a:bodyPr/>
          <a:lstStyle/>
          <a:p>
            <a:r>
              <a:rPr lang="de-DE" b="1" dirty="0"/>
              <a:t>Stimmt.</a:t>
            </a:r>
            <a:r>
              <a:rPr lang="de-DE" b="1" baseline="0" dirty="0"/>
              <a:t> </a:t>
            </a:r>
            <a:endParaRPr lang="de-DE" b="1" dirty="0"/>
          </a:p>
          <a:p>
            <a:endParaRPr lang="de-DE" b="1" dirty="0"/>
          </a:p>
          <a:p>
            <a:pPr marL="171450" indent="-171450">
              <a:buFont typeface="Arial" panose="020B0604020202020204" pitchFamily="34" charset="0"/>
              <a:buChar char="•"/>
            </a:pPr>
            <a:r>
              <a:rPr lang="de-DE" b="0" dirty="0"/>
              <a:t>Bereits in den 1940er- und 50er-Jahren lagen medizinische und epidemiologische Hinweise vor, dass Rauchen Lungenkrebs, Herz-Kreislauf-Erkrankungen und andere schwere Leiden verursacht. Doch:</a:t>
            </a:r>
          </a:p>
          <a:p>
            <a:pPr marL="171450" indent="-171450">
              <a:buFont typeface="Arial" panose="020B0604020202020204" pitchFamily="34" charset="0"/>
              <a:buChar char="•"/>
            </a:pPr>
            <a:r>
              <a:rPr lang="de-DE" b="0" dirty="0"/>
              <a:t>Die großen Tabakkonzerne – darunter z.B. Philip Morris</a:t>
            </a:r>
            <a:r>
              <a:rPr lang="de-DE" b="0" baseline="0" dirty="0"/>
              <a:t> </a:t>
            </a:r>
            <a:r>
              <a:rPr lang="de-DE" b="0" dirty="0"/>
              <a:t>– wussten intern sehr genau, wie gefährlich ihre Produkte sind. Statt die Wahrheit öffentlich zu machen, starteten sie über Jahrzehnte eine gezielte Desinformationskampagne.</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F2F9DC19-01CF-EAC2-5ED7-5023D5934663}"/>
              </a:ext>
            </a:extLst>
          </p:cNvPr>
          <p:cNvSpPr>
            <a:spLocks noGrp="1"/>
          </p:cNvSpPr>
          <p:nvPr>
            <p:ph type="sldNum" sz="quarter" idx="10"/>
          </p:nvPr>
        </p:nvSpPr>
        <p:spPr/>
        <p:txBody>
          <a:bodyPr/>
          <a:lstStyle/>
          <a:p>
            <a:fld id="{9EFC1517-42BD-49E7-9600-BB7DB24F9009}" type="slidenum">
              <a:rPr lang="de-DE" smtClean="0"/>
              <a:t>7</a:t>
            </a:fld>
            <a:endParaRPr lang="de-DE"/>
          </a:p>
        </p:txBody>
      </p:sp>
    </p:spTree>
    <p:extLst>
      <p:ext uri="{BB962C8B-B14F-4D97-AF65-F5344CB8AC3E}">
        <p14:creationId xmlns:p14="http://schemas.microsoft.com/office/powerpoint/2010/main" val="3593264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l">
              <a:buNone/>
            </a:pPr>
            <a:endParaRPr lang="de-DE" b="0" i="0" u="none" strike="noStrike" dirty="0">
              <a:solidFill>
                <a:srgbClr val="000000"/>
              </a:solidFill>
              <a:effectLst/>
            </a:endParaRPr>
          </a:p>
        </p:txBody>
      </p:sp>
      <p:sp>
        <p:nvSpPr>
          <p:cNvPr id="4" name="Foliennummernplatzhalter 3"/>
          <p:cNvSpPr>
            <a:spLocks noGrp="1"/>
          </p:cNvSpPr>
          <p:nvPr>
            <p:ph type="sldNum" sz="quarter" idx="5"/>
          </p:nvPr>
        </p:nvSpPr>
        <p:spPr/>
        <p:txBody>
          <a:bodyPr/>
          <a:lstStyle/>
          <a:p>
            <a:fld id="{9EFC1517-42BD-49E7-9600-BB7DB24F9009}" type="slidenum">
              <a:rPr lang="de-DE" smtClean="0"/>
              <a:t>8</a:t>
            </a:fld>
            <a:endParaRPr lang="de-DE"/>
          </a:p>
        </p:txBody>
      </p:sp>
    </p:spTree>
    <p:extLst>
      <p:ext uri="{BB962C8B-B14F-4D97-AF65-F5344CB8AC3E}">
        <p14:creationId xmlns:p14="http://schemas.microsoft.com/office/powerpoint/2010/main" val="1510784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8D0A5D5-B5FA-C795-5D83-B342D136D3A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xmlns="" id="{4F68B507-811D-414D-4485-E31FD684650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xmlns="" id="{224E77EE-4C5C-0D82-74D1-D24D8CBA1DFA}"/>
              </a:ext>
            </a:extLst>
          </p:cNvPr>
          <p:cNvSpPr>
            <a:spLocks noGrp="1"/>
          </p:cNvSpPr>
          <p:nvPr>
            <p:ph type="body" idx="1"/>
          </p:nvPr>
        </p:nvSpPr>
        <p:spPr/>
        <p:txBody>
          <a:bodyPr/>
          <a:lstStyle/>
          <a:p>
            <a:pPr marL="0" indent="0">
              <a:buFont typeface="Arial" panose="020B0604020202020204" pitchFamily="34" charset="0"/>
              <a:buNone/>
            </a:pPr>
            <a:r>
              <a:rPr lang="de-DE" b="1" dirty="0"/>
              <a:t>Falsch.</a:t>
            </a:r>
          </a:p>
          <a:p>
            <a:pPr marL="0" indent="0">
              <a:buFont typeface="Arial" panose="020B0604020202020204" pitchFamily="34" charset="0"/>
              <a:buNone/>
            </a:pPr>
            <a:endParaRPr lang="de-DE" dirty="0"/>
          </a:p>
          <a:p>
            <a:pPr marL="171450" indent="-171450">
              <a:buFont typeface="Arial" panose="020B0604020202020204" pitchFamily="34" charset="0"/>
              <a:buChar char="•"/>
            </a:pPr>
            <a:r>
              <a:rPr lang="de-DE" dirty="0"/>
              <a:t>Keine Beweise stützen diese Verschwörungserzählung.</a:t>
            </a:r>
          </a:p>
          <a:p>
            <a:pPr marL="171450" indent="-171450">
              <a:buFont typeface="Arial" panose="020B0604020202020204" pitchFamily="34" charset="0"/>
              <a:buChar char="•"/>
            </a:pPr>
            <a:r>
              <a:rPr lang="de-DE" dirty="0"/>
              <a:t>Gates’ Stiftung (Bill &amp; Melinda Gates </a:t>
            </a:r>
            <a:r>
              <a:rPr lang="de-DE" dirty="0" err="1"/>
              <a:t>Foundation</a:t>
            </a:r>
            <a:r>
              <a:rPr lang="de-DE" dirty="0"/>
              <a:t>) ist weltweit aktiv in der Bekämpfung von Krankheiten wie Polio, Malaria und Tuberkulose.</a:t>
            </a:r>
          </a:p>
          <a:p>
            <a:pPr marL="171450" indent="-171450">
              <a:buFont typeface="Arial" panose="020B0604020202020204" pitchFamily="34" charset="0"/>
              <a:buChar char="•"/>
            </a:pPr>
            <a:r>
              <a:rPr lang="de-DE" dirty="0"/>
              <a:t>Wissenschaftliche Erkenntnisse und Warnungen über Pandemien sind üblich in der globalen Gesundheitsdebatte.</a:t>
            </a:r>
          </a:p>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xmlns="" id="{11017BD8-CC2C-B578-E0A6-119167280A4F}"/>
              </a:ext>
            </a:extLst>
          </p:cNvPr>
          <p:cNvSpPr>
            <a:spLocks noGrp="1"/>
          </p:cNvSpPr>
          <p:nvPr>
            <p:ph type="sldNum" sz="quarter" idx="10"/>
          </p:nvPr>
        </p:nvSpPr>
        <p:spPr/>
        <p:txBody>
          <a:bodyPr/>
          <a:lstStyle/>
          <a:p>
            <a:fld id="{9EFC1517-42BD-49E7-9600-BB7DB24F9009}" type="slidenum">
              <a:rPr lang="de-DE" smtClean="0"/>
              <a:t>9</a:t>
            </a:fld>
            <a:endParaRPr lang="de-DE"/>
          </a:p>
        </p:txBody>
      </p:sp>
    </p:spTree>
    <p:extLst>
      <p:ext uri="{BB962C8B-B14F-4D97-AF65-F5344CB8AC3E}">
        <p14:creationId xmlns:p14="http://schemas.microsoft.com/office/powerpoint/2010/main" val="2172932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F12AEE6B-3895-0048-8EBD-3122C507483B}" type="datetime1">
              <a:rPr lang="de-DE" smtClean="0"/>
              <a:t>16.12.2025</a:t>
            </a:fld>
            <a:endParaRPr lang="de-DE"/>
          </a:p>
        </p:txBody>
      </p:sp>
      <p:sp>
        <p:nvSpPr>
          <p:cNvPr id="5" name="Fußzeilenplatzhalter 4"/>
          <p:cNvSpPr>
            <a:spLocks noGrp="1"/>
          </p:cNvSpPr>
          <p:nvPr>
            <p:ph type="ftr" sz="quarter" idx="11"/>
          </p:nvPr>
        </p:nvSpPr>
        <p:spPr/>
        <p:txBody>
          <a:bodyPr/>
          <a:lstStyle/>
          <a:p>
            <a:r>
              <a:rPr lang="de-DE"/>
              <a:t>Föderalismus</a:t>
            </a:r>
          </a:p>
        </p:txBody>
      </p:sp>
      <p:sp>
        <p:nvSpPr>
          <p:cNvPr id="6" name="Foliennummernplatzhalter 5"/>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307396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619A5DD-7D76-7640-9474-F726D7B3DAE9}" type="datetime1">
              <a:rPr lang="de-DE" smtClean="0"/>
              <a:t>16.12.2025</a:t>
            </a:fld>
            <a:endParaRPr lang="de-DE"/>
          </a:p>
        </p:txBody>
      </p:sp>
      <p:sp>
        <p:nvSpPr>
          <p:cNvPr id="5" name="Fußzeilenplatzhalter 4"/>
          <p:cNvSpPr>
            <a:spLocks noGrp="1"/>
          </p:cNvSpPr>
          <p:nvPr>
            <p:ph type="ftr" sz="quarter" idx="11"/>
          </p:nvPr>
        </p:nvSpPr>
        <p:spPr/>
        <p:txBody>
          <a:bodyPr/>
          <a:lstStyle/>
          <a:p>
            <a:r>
              <a:rPr lang="de-DE"/>
              <a:t>Föderalismus</a:t>
            </a:r>
          </a:p>
        </p:txBody>
      </p:sp>
      <p:sp>
        <p:nvSpPr>
          <p:cNvPr id="6" name="Foliennummernplatzhalter 5"/>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1485159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49E8015-BBFF-AE42-9E40-C505CC3919C8}" type="datetime1">
              <a:rPr lang="de-DE" smtClean="0"/>
              <a:t>16.12.2025</a:t>
            </a:fld>
            <a:endParaRPr lang="de-DE"/>
          </a:p>
        </p:txBody>
      </p:sp>
      <p:sp>
        <p:nvSpPr>
          <p:cNvPr id="5" name="Fußzeilenplatzhalter 4"/>
          <p:cNvSpPr>
            <a:spLocks noGrp="1"/>
          </p:cNvSpPr>
          <p:nvPr>
            <p:ph type="ftr" sz="quarter" idx="11"/>
          </p:nvPr>
        </p:nvSpPr>
        <p:spPr/>
        <p:txBody>
          <a:bodyPr/>
          <a:lstStyle/>
          <a:p>
            <a:r>
              <a:rPr lang="de-DE"/>
              <a:t>Föderalismus</a:t>
            </a:r>
          </a:p>
        </p:txBody>
      </p:sp>
      <p:sp>
        <p:nvSpPr>
          <p:cNvPr id="6" name="Foliennummernplatzhalter 5"/>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2141697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2B3161BF-7922-CF42-AC98-509B47218E17}" type="datetime1">
              <a:rPr lang="de-DE" smtClean="0"/>
              <a:t>16.12.2025</a:t>
            </a:fld>
            <a:endParaRPr lang="de-DE"/>
          </a:p>
        </p:txBody>
      </p:sp>
      <p:sp>
        <p:nvSpPr>
          <p:cNvPr id="5" name="Fußzeilenplatzhalter 4"/>
          <p:cNvSpPr>
            <a:spLocks noGrp="1"/>
          </p:cNvSpPr>
          <p:nvPr>
            <p:ph type="ftr" sz="quarter" idx="11"/>
          </p:nvPr>
        </p:nvSpPr>
        <p:spPr/>
        <p:txBody>
          <a:bodyPr/>
          <a:lstStyle/>
          <a:p>
            <a:r>
              <a:rPr lang="de-DE"/>
              <a:t>Föderalismus</a:t>
            </a:r>
          </a:p>
        </p:txBody>
      </p:sp>
      <p:sp>
        <p:nvSpPr>
          <p:cNvPr id="6" name="Foliennummernplatzhalter 5"/>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329136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93CD1E14-9571-B841-B539-7696B7B01A4E}" type="datetime1">
              <a:rPr lang="de-DE" smtClean="0"/>
              <a:t>16.12.2025</a:t>
            </a:fld>
            <a:endParaRPr lang="de-DE"/>
          </a:p>
        </p:txBody>
      </p:sp>
      <p:sp>
        <p:nvSpPr>
          <p:cNvPr id="5" name="Fußzeilenplatzhalter 4"/>
          <p:cNvSpPr>
            <a:spLocks noGrp="1"/>
          </p:cNvSpPr>
          <p:nvPr>
            <p:ph type="ftr" sz="quarter" idx="11"/>
          </p:nvPr>
        </p:nvSpPr>
        <p:spPr/>
        <p:txBody>
          <a:bodyPr/>
          <a:lstStyle/>
          <a:p>
            <a:r>
              <a:rPr lang="de-DE"/>
              <a:t>Föderalismus</a:t>
            </a:r>
          </a:p>
        </p:txBody>
      </p:sp>
      <p:sp>
        <p:nvSpPr>
          <p:cNvPr id="6" name="Foliennummernplatzhalter 5"/>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1867428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F458EFDB-F444-0F41-BFA8-034DFAC07E4C}" type="datetime1">
              <a:rPr lang="de-DE" smtClean="0"/>
              <a:t>16.12.2025</a:t>
            </a:fld>
            <a:endParaRPr lang="de-DE"/>
          </a:p>
        </p:txBody>
      </p:sp>
      <p:sp>
        <p:nvSpPr>
          <p:cNvPr id="6" name="Fußzeilenplatzhalter 5"/>
          <p:cNvSpPr>
            <a:spLocks noGrp="1"/>
          </p:cNvSpPr>
          <p:nvPr>
            <p:ph type="ftr" sz="quarter" idx="11"/>
          </p:nvPr>
        </p:nvSpPr>
        <p:spPr/>
        <p:txBody>
          <a:bodyPr/>
          <a:lstStyle/>
          <a:p>
            <a:r>
              <a:rPr lang="de-DE"/>
              <a:t>Föderalismus</a:t>
            </a:r>
          </a:p>
        </p:txBody>
      </p:sp>
      <p:sp>
        <p:nvSpPr>
          <p:cNvPr id="7" name="Foliennummernplatzhalter 6"/>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408453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5D369F71-2925-9145-A7E7-334587AB44B6}" type="datetime1">
              <a:rPr lang="de-DE" smtClean="0"/>
              <a:t>16.12.2025</a:t>
            </a:fld>
            <a:endParaRPr lang="de-DE"/>
          </a:p>
        </p:txBody>
      </p:sp>
      <p:sp>
        <p:nvSpPr>
          <p:cNvPr id="8" name="Fußzeilenplatzhalter 7"/>
          <p:cNvSpPr>
            <a:spLocks noGrp="1"/>
          </p:cNvSpPr>
          <p:nvPr>
            <p:ph type="ftr" sz="quarter" idx="11"/>
          </p:nvPr>
        </p:nvSpPr>
        <p:spPr/>
        <p:txBody>
          <a:bodyPr/>
          <a:lstStyle/>
          <a:p>
            <a:r>
              <a:rPr lang="de-DE"/>
              <a:t>Föderalismus</a:t>
            </a:r>
          </a:p>
        </p:txBody>
      </p:sp>
      <p:sp>
        <p:nvSpPr>
          <p:cNvPr id="9" name="Foliennummernplatzhalter 8"/>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2222488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5B1C5F5E-7FFF-6845-9C78-D8DB055A4387}" type="datetime1">
              <a:rPr lang="de-DE" smtClean="0"/>
              <a:t>16.12.2025</a:t>
            </a:fld>
            <a:endParaRPr lang="de-DE"/>
          </a:p>
        </p:txBody>
      </p:sp>
      <p:sp>
        <p:nvSpPr>
          <p:cNvPr id="4" name="Fußzeilenplatzhalter 3"/>
          <p:cNvSpPr>
            <a:spLocks noGrp="1"/>
          </p:cNvSpPr>
          <p:nvPr>
            <p:ph type="ftr" sz="quarter" idx="11"/>
          </p:nvPr>
        </p:nvSpPr>
        <p:spPr/>
        <p:txBody>
          <a:bodyPr/>
          <a:lstStyle/>
          <a:p>
            <a:r>
              <a:rPr lang="de-DE"/>
              <a:t>Föderalismus</a:t>
            </a:r>
          </a:p>
        </p:txBody>
      </p:sp>
      <p:sp>
        <p:nvSpPr>
          <p:cNvPr id="5" name="Foliennummernplatzhalter 4"/>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59169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0EC7A59-0147-5842-9EC2-48F4E0DD9CFC}" type="datetime1">
              <a:rPr lang="de-DE" smtClean="0"/>
              <a:t>16.12.2025</a:t>
            </a:fld>
            <a:endParaRPr lang="de-DE"/>
          </a:p>
        </p:txBody>
      </p:sp>
      <p:sp>
        <p:nvSpPr>
          <p:cNvPr id="3" name="Fußzeilenplatzhalter 2"/>
          <p:cNvSpPr>
            <a:spLocks noGrp="1"/>
          </p:cNvSpPr>
          <p:nvPr>
            <p:ph type="ftr" sz="quarter" idx="11"/>
          </p:nvPr>
        </p:nvSpPr>
        <p:spPr/>
        <p:txBody>
          <a:bodyPr/>
          <a:lstStyle/>
          <a:p>
            <a:r>
              <a:rPr lang="de-DE"/>
              <a:t>Föderalismus</a:t>
            </a:r>
          </a:p>
        </p:txBody>
      </p:sp>
      <p:sp>
        <p:nvSpPr>
          <p:cNvPr id="4" name="Foliennummernplatzhalter 3"/>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2140404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1DBDEAF6-7A11-3846-AC9B-9EA5E13E8C75}" type="datetime1">
              <a:rPr lang="de-DE" smtClean="0"/>
              <a:t>16.12.2025</a:t>
            </a:fld>
            <a:endParaRPr lang="de-DE"/>
          </a:p>
        </p:txBody>
      </p:sp>
      <p:sp>
        <p:nvSpPr>
          <p:cNvPr id="6" name="Fußzeilenplatzhalter 5"/>
          <p:cNvSpPr>
            <a:spLocks noGrp="1"/>
          </p:cNvSpPr>
          <p:nvPr>
            <p:ph type="ftr" sz="quarter" idx="11"/>
          </p:nvPr>
        </p:nvSpPr>
        <p:spPr/>
        <p:txBody>
          <a:bodyPr/>
          <a:lstStyle/>
          <a:p>
            <a:r>
              <a:rPr lang="de-DE"/>
              <a:t>Föderalismus</a:t>
            </a:r>
          </a:p>
        </p:txBody>
      </p:sp>
      <p:sp>
        <p:nvSpPr>
          <p:cNvPr id="7" name="Foliennummernplatzhalter 6"/>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2427544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737D1031-FADB-674D-9608-CB768B91BAC1}" type="datetime1">
              <a:rPr lang="de-DE" smtClean="0"/>
              <a:t>16.12.2025</a:t>
            </a:fld>
            <a:endParaRPr lang="de-DE"/>
          </a:p>
        </p:txBody>
      </p:sp>
      <p:sp>
        <p:nvSpPr>
          <p:cNvPr id="6" name="Fußzeilenplatzhalter 5"/>
          <p:cNvSpPr>
            <a:spLocks noGrp="1"/>
          </p:cNvSpPr>
          <p:nvPr>
            <p:ph type="ftr" sz="quarter" idx="11"/>
          </p:nvPr>
        </p:nvSpPr>
        <p:spPr/>
        <p:txBody>
          <a:bodyPr/>
          <a:lstStyle/>
          <a:p>
            <a:r>
              <a:rPr lang="de-DE"/>
              <a:t>Föderalismus</a:t>
            </a:r>
          </a:p>
        </p:txBody>
      </p:sp>
      <p:sp>
        <p:nvSpPr>
          <p:cNvPr id="7" name="Foliennummernplatzhalter 6"/>
          <p:cNvSpPr>
            <a:spLocks noGrp="1"/>
          </p:cNvSpPr>
          <p:nvPr>
            <p:ph type="sldNum" sz="quarter" idx="12"/>
          </p:nvPr>
        </p:nvSpPr>
        <p:spPr/>
        <p:txBody>
          <a:bodyPr/>
          <a:lstStyle/>
          <a:p>
            <a:fld id="{459044FA-819E-4AED-BD1B-25749B68E61A}" type="slidenum">
              <a:rPr lang="de-DE" smtClean="0"/>
              <a:t>‹Nr.›</a:t>
            </a:fld>
            <a:endParaRPr lang="de-DE"/>
          </a:p>
        </p:txBody>
      </p:sp>
    </p:spTree>
    <p:extLst>
      <p:ext uri="{BB962C8B-B14F-4D97-AF65-F5344CB8AC3E}">
        <p14:creationId xmlns:p14="http://schemas.microsoft.com/office/powerpoint/2010/main" val="1495400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7D7B72-9977-824C-B5C2-D2A0C14AFEFB}" type="datetime1">
              <a:rPr lang="de-DE" smtClean="0"/>
              <a:t>16.12.2025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Föderalismus</a:t>
            </a:r>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9044FA-819E-4AED-BD1B-25749B68E61A}" type="slidenum">
              <a:rPr lang="de-DE" smtClean="0"/>
              <a:t>‹Nr.›</a:t>
            </a:fld>
            <a:endParaRPr lang="de-DE"/>
          </a:p>
        </p:txBody>
      </p:sp>
    </p:spTree>
    <p:extLst>
      <p:ext uri="{BB962C8B-B14F-4D97-AF65-F5344CB8AC3E}">
        <p14:creationId xmlns:p14="http://schemas.microsoft.com/office/powerpoint/2010/main" val="1589125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doi.org/10.1177/1750698017701615"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s://www.climatechangecommunication.org/conspiracy-theory-handbook" TargetMode="External"/><Relationship Id="rId5" Type="http://schemas.openxmlformats.org/officeDocument/2006/relationships/hyperlink" Target="https://doi.org/10.1002/per.1930" TargetMode="External"/><Relationship Id="rId4" Type="http://schemas.openxmlformats.org/officeDocument/2006/relationships/hyperlink" Target="https://www.bpb.de/shop/zeitschriften/apuz/verschwoerungstheorien-2021/339276/verschwoerungstheorien-eine-einfuehru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0.xml"/><Relationship Id="rId1" Type="http://schemas.openxmlformats.org/officeDocument/2006/relationships/slideLayout" Target="../slideLayouts/slideLayout8.xml"/><Relationship Id="rId5" Type="http://schemas.openxmlformats.org/officeDocument/2006/relationships/image" Target="../media/image3.jpeg"/><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402EC6D-ECE5-EB91-1E6D-7211C5227F03}"/>
            </a:ext>
          </a:extLst>
        </p:cNvPr>
        <p:cNvGrpSpPr/>
        <p:nvPr/>
      </p:nvGrpSpPr>
      <p:grpSpPr>
        <a:xfrm>
          <a:off x="0" y="0"/>
          <a:ext cx="0" cy="0"/>
          <a:chOff x="0" y="0"/>
          <a:chExt cx="0" cy="0"/>
        </a:xfrm>
      </p:grpSpPr>
      <p:pic>
        <p:nvPicPr>
          <p:cNvPr id="1030" name="Picture 6" descr="Amplifying diverse voices">
            <a:extLst>
              <a:ext uri="{FF2B5EF4-FFF2-40B4-BE49-F238E27FC236}">
                <a16:creationId xmlns:a16="http://schemas.microsoft.com/office/drawing/2014/main" xmlns="" id="{57A713D2-62A9-AD6A-F8D0-162F416BC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9406"/>
            <a:ext cx="12192000" cy="6857541"/>
          </a:xfrm>
          <a:prstGeom prst="rect">
            <a:avLst/>
          </a:prstGeom>
          <a:noFill/>
          <a:extLst>
            <a:ext uri="{909E8E84-426E-40DD-AFC4-6F175D3DCCD1}">
              <a14:hiddenFill xmlns:a14="http://schemas.microsoft.com/office/drawing/2010/main">
                <a:solidFill>
                  <a:srgbClr val="FFFFFF"/>
                </a:solidFill>
              </a14:hiddenFill>
            </a:ext>
          </a:extLst>
        </p:spPr>
      </p:pic>
      <p:sp>
        <p:nvSpPr>
          <p:cNvPr id="15" name="Rechteck 14">
            <a:extLst>
              <a:ext uri="{FF2B5EF4-FFF2-40B4-BE49-F238E27FC236}">
                <a16:creationId xmlns:a16="http://schemas.microsoft.com/office/drawing/2014/main" xmlns="" id="{B05071E7-1240-2031-ED45-3234F3FC1A58}"/>
              </a:ext>
            </a:extLst>
          </p:cNvPr>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DF0F6C27-1E1D-8B5F-28F3-9E3D68E65857}"/>
              </a:ext>
            </a:extLst>
          </p:cNvPr>
          <p:cNvSpPr/>
          <p:nvPr/>
        </p:nvSpPr>
        <p:spPr>
          <a:xfrm>
            <a:off x="0" y="3600000"/>
            <a:ext cx="12188142"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400" b="1" dirty="0" smtClean="0">
                <a:solidFill>
                  <a:srgbClr val="1A3277"/>
                </a:solidFill>
              </a:rPr>
              <a:t>Falsch gedacht?! Verschwörungserzählungen erkennen und durchschauen</a:t>
            </a:r>
            <a:endParaRPr lang="de-DE" sz="4400" b="1" dirty="0">
              <a:solidFill>
                <a:srgbClr val="1A3277"/>
              </a:solidFill>
            </a:endParaRPr>
          </a:p>
        </p:txBody>
      </p:sp>
      <p:grpSp>
        <p:nvGrpSpPr>
          <p:cNvPr id="5" name="Gruppieren 4">
            <a:extLst>
              <a:ext uri="{FF2B5EF4-FFF2-40B4-BE49-F238E27FC236}">
                <a16:creationId xmlns:a16="http://schemas.microsoft.com/office/drawing/2014/main" xmlns="" id="{6A163AF4-2FE3-A47E-73A0-810A0EAFFCF9}"/>
              </a:ext>
            </a:extLst>
          </p:cNvPr>
          <p:cNvGrpSpPr>
            <a:grpSpLocks noChangeAspect="1"/>
          </p:cNvGrpSpPr>
          <p:nvPr/>
        </p:nvGrpSpPr>
        <p:grpSpPr>
          <a:xfrm>
            <a:off x="10815843" y="136525"/>
            <a:ext cx="1080000" cy="1080000"/>
            <a:chOff x="7558386" y="1690193"/>
            <a:chExt cx="1080000" cy="1080000"/>
          </a:xfrm>
        </p:grpSpPr>
        <p:sp>
          <p:nvSpPr>
            <p:cNvPr id="9" name="Ellipse 2">
              <a:extLst>
                <a:ext uri="{FF2B5EF4-FFF2-40B4-BE49-F238E27FC236}">
                  <a16:creationId xmlns:a16="http://schemas.microsoft.com/office/drawing/2014/main" xmlns="" id="{01FF39F5-97DB-00C8-EC8F-2E360BE15F3B}"/>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 name="Grafik 9">
              <a:extLst>
                <a:ext uri="{FF2B5EF4-FFF2-40B4-BE49-F238E27FC236}">
                  <a16:creationId xmlns:a16="http://schemas.microsoft.com/office/drawing/2014/main" xmlns="" id="{F1BE2C24-803E-1B2F-F3B8-59F4227435D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pic>
        <p:nvPicPr>
          <p:cNvPr id="2" name="Grafik 1">
            <a:extLst>
              <a:ext uri="{FF2B5EF4-FFF2-40B4-BE49-F238E27FC236}">
                <a16:creationId xmlns:a16="http://schemas.microsoft.com/office/drawing/2014/main" xmlns="" id="{A3248D5C-75DD-9930-705D-6ED577C7453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783" y="117787"/>
            <a:ext cx="2306955" cy="483235"/>
          </a:xfrm>
          <a:prstGeom prst="rect">
            <a:avLst/>
          </a:prstGeom>
          <a:noFill/>
          <a:ln>
            <a:noFill/>
          </a:ln>
        </p:spPr>
      </p:pic>
    </p:spTree>
    <p:extLst>
      <p:ext uri="{BB962C8B-B14F-4D97-AF65-F5344CB8AC3E}">
        <p14:creationId xmlns:p14="http://schemas.microsoft.com/office/powerpoint/2010/main" val="345623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3A0978C-18AB-33C4-CEBD-9E6D01511C7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2163F4F-B4E9-CE97-255D-B79F41BD373C}"/>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E5E1592F-6D72-0FB8-E615-B178D076A06B}"/>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B7AF5EC4-8864-A26F-28F0-A02961C3C95A}"/>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67900838-133D-856F-9224-AE3433D83F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1A90A041-FEFA-C1CD-2D98-FC5188DCB4BC}"/>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B4364F52-0406-8E4F-1A44-B654226F4FB2}"/>
              </a:ext>
            </a:extLst>
          </p:cNvPr>
          <p:cNvSpPr txBox="1"/>
          <p:nvPr/>
        </p:nvSpPr>
        <p:spPr>
          <a:xfrm>
            <a:off x="773263" y="3042372"/>
            <a:ext cx="10515599" cy="919401"/>
          </a:xfrm>
          <a:prstGeom prst="roundRect">
            <a:avLst/>
          </a:prstGeom>
          <a:solidFill>
            <a:schemeClr val="accent2">
              <a:lumMod val="40000"/>
              <a:lumOff val="60000"/>
            </a:schemeClr>
          </a:solidFill>
        </p:spPr>
        <p:txBody>
          <a:bodyPr wrap="square" rtlCol="0">
            <a:spAutoFit/>
          </a:bodyPr>
          <a:lstStyle/>
          <a:p>
            <a:pPr algn="ctr">
              <a:buNone/>
            </a:pPr>
            <a:r>
              <a:rPr lang="de-DE" sz="2400" b="1" dirty="0">
                <a:solidFill>
                  <a:srgbClr val="1A3277"/>
                </a:solidFill>
              </a:rPr>
              <a:t>Die erste Mondlandung hat nie stattgefunden – sie wurde von den USA in einem Filmstudio inszeniert.</a:t>
            </a:r>
          </a:p>
        </p:txBody>
      </p:sp>
      <p:sp>
        <p:nvSpPr>
          <p:cNvPr id="9" name="Abgerundetes Rechteck 8"/>
          <p:cNvSpPr/>
          <p:nvPr/>
        </p:nvSpPr>
        <p:spPr>
          <a:xfrm rot="742995">
            <a:off x="7883321" y="1876370"/>
            <a:ext cx="3842951" cy="971222"/>
          </a:xfrm>
          <a:prstGeom prst="roundRect">
            <a:avLst/>
          </a:prstGeom>
          <a:solidFill>
            <a:srgbClr val="FF61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VERSCHWÖRUNGSERZÄHLUNG</a:t>
            </a:r>
            <a:endParaRPr lang="de-DE" dirty="0"/>
          </a:p>
        </p:txBody>
      </p:sp>
    </p:spTree>
    <p:extLst>
      <p:ext uri="{BB962C8B-B14F-4D97-AF65-F5344CB8AC3E}">
        <p14:creationId xmlns:p14="http://schemas.microsoft.com/office/powerpoint/2010/main" val="2976635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08D2BB1-C32A-46FF-CB82-CB99EF79439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98C3BF2-A290-6800-2362-1683B6DEBE3E}"/>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6BA40389-3200-82D0-86FC-842C47FDFFAF}"/>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69A1FD98-0DEE-BE92-0692-7D52C51C340B}"/>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B5C6BE4F-40F9-036C-8198-C10F329954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51CE5233-8504-4AE4-9AE9-E55929C848FC}"/>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87B88991-8E2E-166F-368A-60F568D940BD}"/>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algn="ctr">
              <a:buNone/>
            </a:pPr>
            <a:r>
              <a:rPr lang="de-DE" sz="2400" b="1" dirty="0">
                <a:solidFill>
                  <a:srgbClr val="1A3277"/>
                </a:solidFill>
              </a:rPr>
              <a:t>Die NSA (National Security Agency der USA) hat jahrelang illegal massenhaft Kommunikationsdaten von Bürgerinnen und Bürgern weltweit gesammelt.</a:t>
            </a:r>
            <a:endParaRPr lang="de-DE" sz="2400" dirty="0"/>
          </a:p>
        </p:txBody>
      </p:sp>
      <p:sp>
        <p:nvSpPr>
          <p:cNvPr id="9" name="Abgerundetes Rechteck 8"/>
          <p:cNvSpPr/>
          <p:nvPr/>
        </p:nvSpPr>
        <p:spPr>
          <a:xfrm rot="742995">
            <a:off x="7883321" y="1876370"/>
            <a:ext cx="3842951" cy="97122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WAHR</a:t>
            </a:r>
            <a:endParaRPr lang="de-DE" dirty="0"/>
          </a:p>
        </p:txBody>
      </p:sp>
    </p:spTree>
    <p:extLst>
      <p:ext uri="{BB962C8B-B14F-4D97-AF65-F5344CB8AC3E}">
        <p14:creationId xmlns:p14="http://schemas.microsoft.com/office/powerpoint/2010/main" val="314248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0677269-CEE6-2A6B-D9EB-A1923FEF8B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AA227BB-EAD6-509F-5BD5-9EA365579B10}"/>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ACB7B642-5AE7-6660-A1FD-B396817CA3BE}"/>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83A74AF5-E11D-86AC-F7E1-1ED23A3496F8}"/>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68E4943-A49C-8EBA-C07D-E3E861379F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2712E4FF-BEC1-6B69-71F0-0471C158C5C0}"/>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0BE86677-8843-4B6A-F471-FB4B01F445E1}"/>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lvl="0" algn="ctr"/>
            <a:r>
              <a:rPr lang="de-DE" sz="2400" b="1" dirty="0">
                <a:solidFill>
                  <a:srgbClr val="1A3277"/>
                </a:solidFill>
              </a:rPr>
              <a:t>Die Regierung lässt mit Flugzeugen Chemikalien versprühen, um </a:t>
            </a:r>
            <a:r>
              <a:rPr lang="de-DE" sz="2400" b="1" dirty="0" smtClean="0">
                <a:solidFill>
                  <a:srgbClr val="1A3277"/>
                </a:solidFill>
              </a:rPr>
              <a:t>die Bevölkerung </a:t>
            </a:r>
            <a:r>
              <a:rPr lang="de-DE" sz="2400" b="1" dirty="0">
                <a:solidFill>
                  <a:srgbClr val="1A3277"/>
                </a:solidFill>
              </a:rPr>
              <a:t>zu manipulieren</a:t>
            </a:r>
            <a:r>
              <a:rPr lang="de-DE" dirty="0"/>
              <a:t>.</a:t>
            </a:r>
          </a:p>
        </p:txBody>
      </p:sp>
      <p:sp>
        <p:nvSpPr>
          <p:cNvPr id="9" name="Abgerundetes Rechteck 8"/>
          <p:cNvSpPr/>
          <p:nvPr/>
        </p:nvSpPr>
        <p:spPr>
          <a:xfrm rot="742995">
            <a:off x="7883321" y="1876370"/>
            <a:ext cx="3842951" cy="971222"/>
          </a:xfrm>
          <a:prstGeom prst="roundRect">
            <a:avLst/>
          </a:prstGeom>
          <a:solidFill>
            <a:srgbClr val="FF61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VERSCHWÖRUNGSERZÄHLUNG</a:t>
            </a:r>
            <a:endParaRPr lang="de-DE" dirty="0"/>
          </a:p>
        </p:txBody>
      </p:sp>
    </p:spTree>
    <p:extLst>
      <p:ext uri="{BB962C8B-B14F-4D97-AF65-F5344CB8AC3E}">
        <p14:creationId xmlns:p14="http://schemas.microsoft.com/office/powerpoint/2010/main" val="2676287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0677269-CEE6-2A6B-D9EB-A1923FEF8B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AA227BB-EAD6-509F-5BD5-9EA365579B10}"/>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ACB7B642-5AE7-6660-A1FD-B396817CA3BE}"/>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83A74AF5-E11D-86AC-F7E1-1ED23A3496F8}"/>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68E4943-A49C-8EBA-C07D-E3E861379F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2712E4FF-BEC1-6B69-71F0-0471C158C5C0}"/>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0BE86677-8843-4B6A-F471-FB4B01F445E1}"/>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lvl="0" algn="ctr"/>
            <a:r>
              <a:rPr lang="de-DE" sz="2400" b="1" dirty="0">
                <a:solidFill>
                  <a:srgbClr val="1A3277"/>
                </a:solidFill>
              </a:rPr>
              <a:t>Die Tabakindustrie wusste schon in den 1950ern, dass Rauchen krebserregend ist – verschwieg es aber systematisch.</a:t>
            </a:r>
          </a:p>
        </p:txBody>
      </p:sp>
      <p:sp>
        <p:nvSpPr>
          <p:cNvPr id="9" name="Abgerundetes Rechteck 8"/>
          <p:cNvSpPr/>
          <p:nvPr/>
        </p:nvSpPr>
        <p:spPr>
          <a:xfrm rot="742995">
            <a:off x="7883321" y="1876370"/>
            <a:ext cx="3842951" cy="97122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WAHR</a:t>
            </a:r>
            <a:endParaRPr lang="de-DE" dirty="0"/>
          </a:p>
        </p:txBody>
      </p:sp>
    </p:spTree>
    <p:extLst>
      <p:ext uri="{BB962C8B-B14F-4D97-AF65-F5344CB8AC3E}">
        <p14:creationId xmlns:p14="http://schemas.microsoft.com/office/powerpoint/2010/main" val="2290060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ifférentes personnes posant des questions">
            <a:extLst>
              <a:ext uri="{FF2B5EF4-FFF2-40B4-BE49-F238E27FC236}">
                <a16:creationId xmlns:a16="http://schemas.microsoft.com/office/drawing/2014/main" xmlns="" id="{C720BF7D-E3F6-1CB9-F2F5-6DDDAEEBE1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4379" y="262648"/>
            <a:ext cx="9900936" cy="6595352"/>
          </a:xfrm>
          <a:prstGeom prst="rect">
            <a:avLst/>
          </a:prstGeom>
          <a:noFill/>
          <a:extLst>
            <a:ext uri="{909E8E84-426E-40DD-AFC4-6F175D3DCCD1}">
              <a14:hiddenFill xmlns:a14="http://schemas.microsoft.com/office/drawing/2010/main">
                <a:solidFill>
                  <a:srgbClr val="FFFFFF"/>
                </a:solidFill>
              </a14:hiddenFill>
            </a:ext>
          </a:extLst>
        </p:spPr>
      </p:pic>
      <p:sp>
        <p:nvSpPr>
          <p:cNvPr id="15" name="Rechteck 14"/>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89D7BA84-4AC3-9144-AF30-67620C3613AA}"/>
              </a:ext>
            </a:extLst>
          </p:cNvPr>
          <p:cNvSpPr/>
          <p:nvPr/>
        </p:nvSpPr>
        <p:spPr>
          <a:xfrm>
            <a:off x="-1" y="3432225"/>
            <a:ext cx="12192001"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spcBef>
                <a:spcPts val="0"/>
              </a:spcBef>
              <a:spcAft>
                <a:spcPts val="0"/>
              </a:spcAft>
              <a:buNone/>
            </a:pPr>
            <a:r>
              <a:rPr lang="de-DE" sz="6000" b="1" dirty="0">
                <a:solidFill>
                  <a:srgbClr val="292E63"/>
                </a:solidFill>
                <a:latin typeface="Calibri"/>
                <a:ea typeface="Calibri"/>
                <a:cs typeface="Calibri"/>
                <a:sym typeface="Calibri"/>
              </a:rPr>
              <a:t>Begriffsklärung und Merkmale</a:t>
            </a:r>
            <a:endParaRPr lang="de-DE" sz="6000" dirty="0"/>
          </a:p>
        </p:txBody>
      </p:sp>
      <p:grpSp>
        <p:nvGrpSpPr>
          <p:cNvPr id="12" name="Gruppieren 11"/>
          <p:cNvGrpSpPr>
            <a:grpSpLocks noChangeAspect="1"/>
          </p:cNvGrpSpPr>
          <p:nvPr/>
        </p:nvGrpSpPr>
        <p:grpSpPr>
          <a:xfrm>
            <a:off x="10752881" y="0"/>
            <a:ext cx="1080000" cy="1080000"/>
            <a:chOff x="7558386" y="1690193"/>
            <a:chExt cx="1080000" cy="1080000"/>
          </a:xfrm>
        </p:grpSpPr>
        <p:sp>
          <p:nvSpPr>
            <p:cNvPr id="13" name="Ellipse 2">
              <a:extLst>
                <a:ext uri="{FF2B5EF4-FFF2-40B4-BE49-F238E27FC236}">
                  <a16:creationId xmlns:a16="http://schemas.microsoft.com/office/drawing/2014/main" xmlns="" id="{14452588-EEF4-1D66-A19E-9C0BC2E704FF}"/>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4" name="Textfeld 3">
            <a:extLst>
              <a:ext uri="{FF2B5EF4-FFF2-40B4-BE49-F238E27FC236}">
                <a16:creationId xmlns:a16="http://schemas.microsoft.com/office/drawing/2014/main" xmlns="" id="{9FDF8E87-42C0-FD75-B6DA-510E9B32D0CD}"/>
              </a:ext>
            </a:extLst>
          </p:cNvPr>
          <p:cNvSpPr txBox="1"/>
          <p:nvPr/>
        </p:nvSpPr>
        <p:spPr>
          <a:xfrm>
            <a:off x="3050498" y="3248081"/>
            <a:ext cx="6100996" cy="369332"/>
          </a:xfrm>
          <a:prstGeom prst="rect">
            <a:avLst/>
          </a:prstGeom>
          <a:noFill/>
        </p:spPr>
        <p:txBody>
          <a:bodyPr wrap="square">
            <a:spAutoFit/>
          </a:bodyPr>
          <a:lstStyle/>
          <a:p>
            <a:pPr algn="l"/>
            <a:endParaRPr lang="de-DE" b="0" i="0" u="none" strike="noStrike" dirty="0">
              <a:solidFill>
                <a:srgbClr val="000000"/>
              </a:solidFill>
              <a:effectLst/>
            </a:endParaRPr>
          </a:p>
        </p:txBody>
      </p:sp>
      <p:sp>
        <p:nvSpPr>
          <p:cNvPr id="6" name="Textfeld 5">
            <a:extLst>
              <a:ext uri="{FF2B5EF4-FFF2-40B4-BE49-F238E27FC236}">
                <a16:creationId xmlns:a16="http://schemas.microsoft.com/office/drawing/2014/main" xmlns="" id="{2F6ACD4A-CE36-FDEF-A2BE-D65D358778E8}"/>
              </a:ext>
            </a:extLst>
          </p:cNvPr>
          <p:cNvSpPr txBox="1"/>
          <p:nvPr/>
        </p:nvSpPr>
        <p:spPr>
          <a:xfrm>
            <a:off x="3048000" y="3244334"/>
            <a:ext cx="6096000" cy="369332"/>
          </a:xfrm>
          <a:prstGeom prst="rect">
            <a:avLst/>
          </a:prstGeom>
          <a:noFill/>
        </p:spPr>
        <p:txBody>
          <a:bodyPr wrap="square">
            <a:spAutoFit/>
          </a:bodyPr>
          <a:lstStyle/>
          <a:p>
            <a:pPr algn="l"/>
            <a:endParaRPr lang="de-DE" b="0" i="0" u="none" strike="noStrike" dirty="0">
              <a:solidFill>
                <a:srgbClr val="000000"/>
              </a:solidFill>
              <a:effectLst/>
            </a:endParaRPr>
          </a:p>
        </p:txBody>
      </p:sp>
    </p:spTree>
    <p:extLst>
      <p:ext uri="{BB962C8B-B14F-4D97-AF65-F5344CB8AC3E}">
        <p14:creationId xmlns:p14="http://schemas.microsoft.com/office/powerpoint/2010/main" val="622319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FE7B831-2D4D-0E70-6B28-F307BE2A2460}"/>
            </a:ext>
          </a:extLst>
        </p:cNvPr>
        <p:cNvGrpSpPr/>
        <p:nvPr/>
      </p:nvGrpSpPr>
      <p:grpSpPr>
        <a:xfrm>
          <a:off x="0" y="0"/>
          <a:ext cx="0" cy="0"/>
          <a:chOff x="0" y="0"/>
          <a:chExt cx="0" cy="0"/>
        </a:xfrm>
      </p:grpSpPr>
      <p:grpSp>
        <p:nvGrpSpPr>
          <p:cNvPr id="13" name="Gruppieren 12">
            <a:extLst>
              <a:ext uri="{FF2B5EF4-FFF2-40B4-BE49-F238E27FC236}">
                <a16:creationId xmlns="" xmlns:a16="http://schemas.microsoft.com/office/drawing/2014/main" id="{3160F6DE-2369-46F9-378D-AFABC811B928}"/>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 xmlns:a16="http://schemas.microsoft.com/office/drawing/2014/main" id="{874F0BA7-22A0-0B47-106E-0C3BD3B75C1D}"/>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 xmlns:a16="http://schemas.microsoft.com/office/drawing/2014/main" id="{9B87DDE6-0DEB-C5D4-550B-45DAA5B94C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 xmlns:a16="http://schemas.microsoft.com/office/drawing/2014/main" id="{5C8A3114-C9E1-D976-122B-08AC61940D98}"/>
              </a:ext>
            </a:extLst>
          </p:cNvPr>
          <p:cNvSpPr txBox="1">
            <a:spLocks/>
          </p:cNvSpPr>
          <p:nvPr/>
        </p:nvSpPr>
        <p:spPr>
          <a:xfrm>
            <a:off x="558693" y="1863308"/>
            <a:ext cx="1091819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26" name="Textfeld 25">
            <a:extLst>
              <a:ext uri="{FF2B5EF4-FFF2-40B4-BE49-F238E27FC236}">
                <a16:creationId xmlns="" xmlns:a16="http://schemas.microsoft.com/office/drawing/2014/main" id="{15009C5A-E400-F1CC-02E9-BFD9F743E53D}"/>
              </a:ext>
            </a:extLst>
          </p:cNvPr>
          <p:cNvSpPr txBox="1"/>
          <p:nvPr/>
        </p:nvSpPr>
        <p:spPr>
          <a:xfrm>
            <a:off x="2704663" y="978364"/>
            <a:ext cx="6626258" cy="1464231"/>
          </a:xfrm>
          <a:prstGeom prst="roundRect">
            <a:avLst/>
          </a:prstGeom>
          <a:solidFill>
            <a:schemeClr val="accent4">
              <a:lumMod val="40000"/>
              <a:lumOff val="60000"/>
            </a:schemeClr>
          </a:solidFill>
        </p:spPr>
        <p:txBody>
          <a:bodyPr wrap="square" rtlCol="0">
            <a:spAutoFit/>
          </a:bodyPr>
          <a:lstStyle/>
          <a:p>
            <a:pPr algn="ctr"/>
            <a:r>
              <a:rPr lang="de-DE" sz="4000" b="1" dirty="0" smtClean="0">
                <a:solidFill>
                  <a:srgbClr val="1A3277"/>
                </a:solidFill>
              </a:rPr>
              <a:t>Verschwörungserzählungen und ihre Merkmale</a:t>
            </a:r>
            <a:endParaRPr lang="de-DE" sz="4000" b="1" dirty="0">
              <a:solidFill>
                <a:srgbClr val="1A3277"/>
              </a:solidFill>
            </a:endParaRPr>
          </a:p>
        </p:txBody>
      </p:sp>
      <p:sp>
        <p:nvSpPr>
          <p:cNvPr id="12" name="Textfeld 11">
            <a:extLst>
              <a:ext uri="{FF2B5EF4-FFF2-40B4-BE49-F238E27FC236}">
                <a16:creationId xmlns="" xmlns:a16="http://schemas.microsoft.com/office/drawing/2014/main" id="{49F7700A-48AA-16F4-D8E1-A128709BB86C}"/>
              </a:ext>
            </a:extLst>
          </p:cNvPr>
          <p:cNvSpPr txBox="1"/>
          <p:nvPr/>
        </p:nvSpPr>
        <p:spPr>
          <a:xfrm>
            <a:off x="3562705" y="4426014"/>
            <a:ext cx="2078999" cy="1634490"/>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Geheime Machenschaften und Pläne, nichts geschieht durch Zufall</a:t>
            </a:r>
          </a:p>
        </p:txBody>
      </p:sp>
      <p:sp>
        <p:nvSpPr>
          <p:cNvPr id="16" name="Textfeld 15">
            <a:extLst>
              <a:ext uri="{FF2B5EF4-FFF2-40B4-BE49-F238E27FC236}">
                <a16:creationId xmlns="" xmlns:a16="http://schemas.microsoft.com/office/drawing/2014/main" id="{49F7700A-48AA-16F4-D8E1-A128709BB86C}"/>
              </a:ext>
            </a:extLst>
          </p:cNvPr>
          <p:cNvSpPr txBox="1"/>
          <p:nvPr/>
        </p:nvSpPr>
        <p:spPr>
          <a:xfrm>
            <a:off x="877425" y="4426014"/>
            <a:ext cx="2078999" cy="1634490"/>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(Vermeintlich) mächtige Einzelpersonen oder Gruppen</a:t>
            </a:r>
          </a:p>
          <a:p>
            <a:pPr algn="ctr"/>
            <a:endParaRPr lang="de-DE" b="1" dirty="0" smtClean="0">
              <a:solidFill>
                <a:srgbClr val="1A3277"/>
              </a:solidFill>
            </a:endParaRPr>
          </a:p>
        </p:txBody>
      </p:sp>
      <p:sp>
        <p:nvSpPr>
          <p:cNvPr id="20" name="Textfeld 19">
            <a:extLst>
              <a:ext uri="{FF2B5EF4-FFF2-40B4-BE49-F238E27FC236}">
                <a16:creationId xmlns="" xmlns:a16="http://schemas.microsoft.com/office/drawing/2014/main" id="{49F7700A-48AA-16F4-D8E1-A128709BB86C}"/>
              </a:ext>
            </a:extLst>
          </p:cNvPr>
          <p:cNvSpPr txBox="1"/>
          <p:nvPr/>
        </p:nvSpPr>
        <p:spPr>
          <a:xfrm>
            <a:off x="8933265" y="4426014"/>
            <a:ext cx="2078999" cy="1634490"/>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Anderen Menschen oder der Gesellschaft Schaden zufügen</a:t>
            </a:r>
          </a:p>
          <a:p>
            <a:pPr algn="ctr"/>
            <a:endParaRPr lang="de-DE" b="1" dirty="0" smtClean="0">
              <a:solidFill>
                <a:srgbClr val="1A3277"/>
              </a:solidFill>
            </a:endParaRPr>
          </a:p>
        </p:txBody>
      </p:sp>
      <p:sp>
        <p:nvSpPr>
          <p:cNvPr id="21" name="Textfeld 20">
            <a:extLst>
              <a:ext uri="{FF2B5EF4-FFF2-40B4-BE49-F238E27FC236}">
                <a16:creationId xmlns="" xmlns:a16="http://schemas.microsoft.com/office/drawing/2014/main" id="{49F7700A-48AA-16F4-D8E1-A128709BB86C}"/>
              </a:ext>
            </a:extLst>
          </p:cNvPr>
          <p:cNvSpPr txBox="1"/>
          <p:nvPr/>
        </p:nvSpPr>
        <p:spPr>
          <a:xfrm>
            <a:off x="6247985" y="4426014"/>
            <a:ext cx="2078999" cy="1634490"/>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Große, wichtige oder wirkungsvolle Ereignisse</a:t>
            </a:r>
          </a:p>
          <a:p>
            <a:pPr algn="ctr"/>
            <a:endParaRPr lang="de-DE" b="1" dirty="0" smtClean="0">
              <a:solidFill>
                <a:srgbClr val="1A3277"/>
              </a:solidFill>
            </a:endParaRPr>
          </a:p>
        </p:txBody>
      </p:sp>
      <p:sp>
        <p:nvSpPr>
          <p:cNvPr id="22" name="Textfeld 21">
            <a:extLst>
              <a:ext uri="{FF2B5EF4-FFF2-40B4-BE49-F238E27FC236}">
                <a16:creationId xmlns="" xmlns:a16="http://schemas.microsoft.com/office/drawing/2014/main" id="{5EB9D559-8DA4-F3D1-5CE2-CBB4B435F911}"/>
              </a:ext>
            </a:extLst>
          </p:cNvPr>
          <p:cNvSpPr txBox="1"/>
          <p:nvPr/>
        </p:nvSpPr>
        <p:spPr>
          <a:xfrm>
            <a:off x="759992" y="2721630"/>
            <a:ext cx="10515599" cy="1021556"/>
          </a:xfrm>
          <a:prstGeom prst="roundRect">
            <a:avLst/>
          </a:prstGeom>
          <a:solidFill>
            <a:schemeClr val="accent2">
              <a:lumMod val="40000"/>
              <a:lumOff val="60000"/>
            </a:schemeClr>
          </a:solidFill>
        </p:spPr>
        <p:txBody>
          <a:bodyPr wrap="square" rtlCol="0">
            <a:spAutoFit/>
          </a:bodyPr>
          <a:lstStyle/>
          <a:p>
            <a:r>
              <a:rPr lang="de-DE" dirty="0" smtClean="0"/>
              <a:t>Eine</a:t>
            </a:r>
            <a:r>
              <a:rPr lang="de-DE" b="1" dirty="0" smtClean="0">
                <a:solidFill>
                  <a:srgbClr val="1A3277"/>
                </a:solidFill>
              </a:rPr>
              <a:t> Verschwörungserzählung</a:t>
            </a:r>
            <a:r>
              <a:rPr lang="de-DE" dirty="0" smtClean="0"/>
              <a:t> ist eine Annahme darüber, </a:t>
            </a:r>
            <a:r>
              <a:rPr lang="de-DE" dirty="0"/>
              <a:t>dass </a:t>
            </a:r>
            <a:r>
              <a:rPr lang="de-DE" dirty="0" smtClean="0"/>
              <a:t>mächtige </a:t>
            </a:r>
            <a:r>
              <a:rPr lang="de-DE" dirty="0"/>
              <a:t>Gruppen oder Einzelpersonen im Hintergrund heimlich und gezielt wichtige </a:t>
            </a:r>
            <a:r>
              <a:rPr lang="de-DE" dirty="0" smtClean="0"/>
              <a:t>Ereignisse </a:t>
            </a:r>
            <a:r>
              <a:rPr lang="de-DE" dirty="0"/>
              <a:t>oder Entwicklungen steuern – meist mit </a:t>
            </a:r>
            <a:r>
              <a:rPr lang="de-DE" dirty="0" smtClean="0"/>
              <a:t>der Absicht der Bevölkerung gezielt zu schaden </a:t>
            </a:r>
            <a:r>
              <a:rPr lang="de-DE" dirty="0"/>
              <a:t>und ohne dass die Öffentlichkeit davon weiß.</a:t>
            </a:r>
          </a:p>
        </p:txBody>
      </p:sp>
      <p:sp>
        <p:nvSpPr>
          <p:cNvPr id="8" name="Rechteck 7"/>
          <p:cNvSpPr/>
          <p:nvPr/>
        </p:nvSpPr>
        <p:spPr>
          <a:xfrm>
            <a:off x="1205663" y="4056682"/>
            <a:ext cx="1499000" cy="369332"/>
          </a:xfrm>
          <a:prstGeom prst="rect">
            <a:avLst/>
          </a:prstGeom>
        </p:spPr>
        <p:txBody>
          <a:bodyPr wrap="none">
            <a:spAutoFit/>
          </a:bodyPr>
          <a:lstStyle/>
          <a:p>
            <a:r>
              <a:rPr lang="de-DE" b="1" dirty="0">
                <a:solidFill>
                  <a:srgbClr val="1A3277"/>
                </a:solidFill>
              </a:rPr>
              <a:t>Verschwörer: </a:t>
            </a:r>
            <a:endParaRPr lang="de-DE" dirty="0"/>
          </a:p>
        </p:txBody>
      </p:sp>
      <p:sp>
        <p:nvSpPr>
          <p:cNvPr id="11" name="Rechteck 10"/>
          <p:cNvSpPr/>
          <p:nvPr/>
        </p:nvSpPr>
        <p:spPr>
          <a:xfrm>
            <a:off x="4010535" y="4056682"/>
            <a:ext cx="1183337" cy="369332"/>
          </a:xfrm>
          <a:prstGeom prst="rect">
            <a:avLst/>
          </a:prstGeom>
        </p:spPr>
        <p:txBody>
          <a:bodyPr wrap="none">
            <a:spAutoFit/>
          </a:bodyPr>
          <a:lstStyle/>
          <a:p>
            <a:r>
              <a:rPr lang="de-DE" b="1" dirty="0">
                <a:solidFill>
                  <a:srgbClr val="1A3277"/>
                </a:solidFill>
              </a:rPr>
              <a:t>Methode: </a:t>
            </a:r>
            <a:endParaRPr lang="de-DE" dirty="0"/>
          </a:p>
        </p:txBody>
      </p:sp>
      <p:sp>
        <p:nvSpPr>
          <p:cNvPr id="24" name="Rechteck 23"/>
          <p:cNvSpPr/>
          <p:nvPr/>
        </p:nvSpPr>
        <p:spPr>
          <a:xfrm>
            <a:off x="6568825" y="4056682"/>
            <a:ext cx="1437317" cy="369332"/>
          </a:xfrm>
          <a:prstGeom prst="rect">
            <a:avLst/>
          </a:prstGeom>
        </p:spPr>
        <p:txBody>
          <a:bodyPr wrap="none">
            <a:spAutoFit/>
          </a:bodyPr>
          <a:lstStyle/>
          <a:p>
            <a:r>
              <a:rPr lang="de-DE" b="1" dirty="0">
                <a:solidFill>
                  <a:srgbClr val="1A3277"/>
                </a:solidFill>
              </a:rPr>
              <a:t>Gegenstand: </a:t>
            </a:r>
            <a:endParaRPr lang="de-DE" dirty="0"/>
          </a:p>
        </p:txBody>
      </p:sp>
      <p:sp>
        <p:nvSpPr>
          <p:cNvPr id="25" name="Rechteck 24"/>
          <p:cNvSpPr/>
          <p:nvPr/>
        </p:nvSpPr>
        <p:spPr>
          <a:xfrm>
            <a:off x="9652804" y="4056682"/>
            <a:ext cx="639919" cy="369332"/>
          </a:xfrm>
          <a:prstGeom prst="rect">
            <a:avLst/>
          </a:prstGeom>
        </p:spPr>
        <p:txBody>
          <a:bodyPr wrap="none">
            <a:spAutoFit/>
          </a:bodyPr>
          <a:lstStyle/>
          <a:p>
            <a:r>
              <a:rPr lang="de-DE" b="1" dirty="0">
                <a:solidFill>
                  <a:srgbClr val="1A3277"/>
                </a:solidFill>
              </a:rPr>
              <a:t>Ziel: </a:t>
            </a:r>
            <a:endParaRPr lang="de-DE" dirty="0"/>
          </a:p>
        </p:txBody>
      </p:sp>
    </p:spTree>
    <p:extLst>
      <p:ext uri="{BB962C8B-B14F-4D97-AF65-F5344CB8AC3E}">
        <p14:creationId xmlns:p14="http://schemas.microsoft.com/office/powerpoint/2010/main" val="212968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20" grpId="0" animBg="1"/>
      <p:bldP spid="21" grpId="0" animBg="1"/>
      <p:bldP spid="22" grpId="0" animBg="1"/>
      <p:bldP spid="8" grpId="0"/>
      <p:bldP spid="11" grpId="0"/>
      <p:bldP spid="24" grpId="0"/>
      <p:bldP spid="2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1962421-0D45-03E3-70B1-3ED274DB82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70ACAF1-CA5F-7BAA-B193-B7F6C27BC46D}"/>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Beispiel: Wahlbetrug in den USA</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CAC3DB1E-F4D3-9325-ABA9-6E14BA132C1F}"/>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AAA2369B-5FC5-2514-0BB7-72A441406D2C}"/>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1B420E26-8B50-B108-4DCE-56749FB04D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B147F878-45A4-FF03-5A22-C1A5B705A3A5}"/>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5EB9D559-8DA4-F3D1-5CE2-CBB4B435F911}"/>
              </a:ext>
            </a:extLst>
          </p:cNvPr>
          <p:cNvSpPr txBox="1"/>
          <p:nvPr/>
        </p:nvSpPr>
        <p:spPr>
          <a:xfrm>
            <a:off x="741219" y="2363417"/>
            <a:ext cx="10515599" cy="2888592"/>
          </a:xfrm>
          <a:prstGeom prst="roundRect">
            <a:avLst/>
          </a:prstGeom>
          <a:solidFill>
            <a:schemeClr val="accent2">
              <a:lumMod val="40000"/>
              <a:lumOff val="60000"/>
            </a:schemeClr>
          </a:solidFill>
        </p:spPr>
        <p:txBody>
          <a:bodyPr wrap="square" rtlCol="0">
            <a:spAutoFit/>
          </a:bodyPr>
          <a:lstStyle/>
          <a:p>
            <a:pPr>
              <a:lnSpc>
                <a:spcPct val="150000"/>
              </a:lnSpc>
            </a:pPr>
            <a:r>
              <a:rPr lang="de-DE" sz="2800" b="1" dirty="0"/>
              <a:t>Eine bekannte Verschwörungserzählung lautet:</a:t>
            </a:r>
            <a:r>
              <a:rPr lang="de-DE" sz="2800" dirty="0"/>
              <a:t/>
            </a:r>
            <a:br>
              <a:rPr lang="de-DE" sz="2800" dirty="0"/>
            </a:br>
            <a:r>
              <a:rPr lang="de-DE" sz="2800" dirty="0"/>
              <a:t>„Die Präsidentschaftswahl 2020 in den USA wurde von geheimen Gruppen manipuliert, damit Joe Biden gewinnt. Stimmen sollen absichtlich gefälscht oder vernichtet worden sein.“</a:t>
            </a:r>
          </a:p>
        </p:txBody>
      </p:sp>
    </p:spTree>
    <p:extLst>
      <p:ext uri="{BB962C8B-B14F-4D97-AF65-F5344CB8AC3E}">
        <p14:creationId xmlns:p14="http://schemas.microsoft.com/office/powerpoint/2010/main" val="2081897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1962421-0D45-03E3-70B1-3ED274DB82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70ACAF1-CA5F-7BAA-B193-B7F6C27BC46D}"/>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Beispiel: Wahlbetrug in den USA</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CAC3DB1E-F4D3-9325-ABA9-6E14BA132C1F}"/>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AAA2369B-5FC5-2514-0BB7-72A441406D2C}"/>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1B420E26-8B50-B108-4DCE-56749FB04D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B147F878-45A4-FF03-5A22-C1A5B705A3A5}"/>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5EB9D559-8DA4-F3D1-5CE2-CBB4B435F911}"/>
              </a:ext>
            </a:extLst>
          </p:cNvPr>
          <p:cNvSpPr txBox="1"/>
          <p:nvPr/>
        </p:nvSpPr>
        <p:spPr>
          <a:xfrm>
            <a:off x="741219" y="2363417"/>
            <a:ext cx="10515599" cy="2888592"/>
          </a:xfrm>
          <a:prstGeom prst="roundRect">
            <a:avLst/>
          </a:prstGeom>
          <a:solidFill>
            <a:schemeClr val="accent2">
              <a:lumMod val="40000"/>
              <a:lumOff val="60000"/>
            </a:schemeClr>
          </a:solidFill>
        </p:spPr>
        <p:txBody>
          <a:bodyPr wrap="square" rtlCol="0">
            <a:spAutoFit/>
          </a:bodyPr>
          <a:lstStyle/>
          <a:p>
            <a:pPr>
              <a:lnSpc>
                <a:spcPct val="150000"/>
              </a:lnSpc>
            </a:pPr>
            <a:r>
              <a:rPr lang="de-DE" sz="2800" b="1" dirty="0"/>
              <a:t>Eine bekannte Verschwörungserzählung lautet:</a:t>
            </a:r>
            <a:r>
              <a:rPr lang="de-DE" sz="2800" dirty="0"/>
              <a:t/>
            </a:r>
            <a:br>
              <a:rPr lang="de-DE" sz="2800" dirty="0"/>
            </a:br>
            <a:r>
              <a:rPr lang="de-DE" sz="2800" dirty="0"/>
              <a:t>„Die Präsidentschaftswahl 2020 in den USA wurde von geheimen Gruppen manipuliert, damit Joe Biden gewinnt. Stimmen sollen absichtlich gefälscht oder vernichtet worden sein.“</a:t>
            </a:r>
          </a:p>
        </p:txBody>
      </p:sp>
      <p:sp>
        <p:nvSpPr>
          <p:cNvPr id="9" name="Textfeld 8">
            <a:extLst>
              <a:ext uri="{FF2B5EF4-FFF2-40B4-BE49-F238E27FC236}">
                <a16:creationId xmlns:a16="http://schemas.microsoft.com/office/drawing/2014/main" xmlns="" id="{5EB9D559-8DA4-F3D1-5CE2-CBB4B435F911}"/>
              </a:ext>
            </a:extLst>
          </p:cNvPr>
          <p:cNvSpPr txBox="1"/>
          <p:nvPr/>
        </p:nvSpPr>
        <p:spPr>
          <a:xfrm>
            <a:off x="741218" y="1908293"/>
            <a:ext cx="10515599" cy="4426744"/>
          </a:xfrm>
          <a:prstGeom prst="roundRect">
            <a:avLst/>
          </a:prstGeom>
          <a:solidFill>
            <a:schemeClr val="accent2">
              <a:lumMod val="40000"/>
              <a:lumOff val="60000"/>
            </a:schemeClr>
          </a:solidFill>
        </p:spPr>
        <p:txBody>
          <a:bodyPr wrap="square" rtlCol="0">
            <a:spAutoFit/>
          </a:bodyPr>
          <a:lstStyle/>
          <a:p>
            <a:pPr>
              <a:spcBef>
                <a:spcPts val="1200"/>
              </a:spcBef>
              <a:spcAft>
                <a:spcPts val="1200"/>
              </a:spcAft>
            </a:pPr>
            <a:r>
              <a:rPr lang="de-DE" sz="2800" b="1" dirty="0"/>
              <a:t>Macht</a:t>
            </a:r>
            <a:r>
              <a:rPr lang="de-DE" sz="2800" dirty="0"/>
              <a:t> 		Regierung, Parteien und „geheime Gruppen“ 			gelten als mächtig.</a:t>
            </a:r>
          </a:p>
          <a:p>
            <a:pPr>
              <a:spcAft>
                <a:spcPts val="1200"/>
              </a:spcAft>
            </a:pPr>
            <a:r>
              <a:rPr lang="de-DE" sz="2800" b="1" dirty="0"/>
              <a:t>Geheim</a:t>
            </a:r>
            <a:r>
              <a:rPr lang="de-DE" sz="2800" dirty="0"/>
              <a:t> 		Die angebliche Manipulation soll heimlich 				passiert sein.</a:t>
            </a:r>
          </a:p>
          <a:p>
            <a:pPr>
              <a:spcAft>
                <a:spcPts val="1200"/>
              </a:spcAft>
            </a:pPr>
            <a:r>
              <a:rPr lang="de-DE" sz="2800" b="1" dirty="0"/>
              <a:t>Großes Ereignis</a:t>
            </a:r>
            <a:r>
              <a:rPr lang="de-DE" sz="2800" dirty="0"/>
              <a:t> 	Eine Präsidentschaftswahl betrifft ein ganzes 			Land und hat weltweite Wirkung.</a:t>
            </a:r>
          </a:p>
          <a:p>
            <a:r>
              <a:rPr lang="de-DE" sz="2800" b="1" dirty="0"/>
              <a:t>Schaden</a:t>
            </a:r>
            <a:r>
              <a:rPr lang="de-DE" sz="2800" dirty="0"/>
              <a:t> 		Millionen Menschen sollen so bewusst getäuscht 			worden sein.</a:t>
            </a:r>
          </a:p>
        </p:txBody>
      </p:sp>
    </p:spTree>
    <p:extLst>
      <p:ext uri="{BB962C8B-B14F-4D97-AF65-F5344CB8AC3E}">
        <p14:creationId xmlns:p14="http://schemas.microsoft.com/office/powerpoint/2010/main" val="29500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FE7B831-2D4D-0E70-6B28-F307BE2A2460}"/>
            </a:ext>
          </a:extLst>
        </p:cNvPr>
        <p:cNvGrpSpPr/>
        <p:nvPr/>
      </p:nvGrpSpPr>
      <p:grpSpPr>
        <a:xfrm>
          <a:off x="0" y="0"/>
          <a:ext cx="0" cy="0"/>
          <a:chOff x="0" y="0"/>
          <a:chExt cx="0" cy="0"/>
        </a:xfrm>
      </p:grpSpPr>
      <p:grpSp>
        <p:nvGrpSpPr>
          <p:cNvPr id="13" name="Gruppieren 12">
            <a:extLst>
              <a:ext uri="{FF2B5EF4-FFF2-40B4-BE49-F238E27FC236}">
                <a16:creationId xmlns:a16="http://schemas.microsoft.com/office/drawing/2014/main" xmlns="" id="{3160F6DE-2369-46F9-378D-AFABC811B928}"/>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874F0BA7-22A0-0B47-106E-0C3BD3B75C1D}"/>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9B87DDE6-0DEB-C5D4-550B-45DAA5B94C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5C8A3114-C9E1-D976-122B-08AC61940D98}"/>
              </a:ext>
            </a:extLst>
          </p:cNvPr>
          <p:cNvSpPr txBox="1">
            <a:spLocks/>
          </p:cNvSpPr>
          <p:nvPr/>
        </p:nvSpPr>
        <p:spPr>
          <a:xfrm>
            <a:off x="558693" y="1863308"/>
            <a:ext cx="1091819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26" name="Textfeld 25">
            <a:extLst>
              <a:ext uri="{FF2B5EF4-FFF2-40B4-BE49-F238E27FC236}">
                <a16:creationId xmlns:a16="http://schemas.microsoft.com/office/drawing/2014/main" xmlns="" id="{15009C5A-E400-F1CC-02E9-BFD9F743E53D}"/>
              </a:ext>
            </a:extLst>
          </p:cNvPr>
          <p:cNvSpPr txBox="1"/>
          <p:nvPr/>
        </p:nvSpPr>
        <p:spPr>
          <a:xfrm>
            <a:off x="2833185" y="3431403"/>
            <a:ext cx="6626258" cy="783193"/>
          </a:xfrm>
          <a:prstGeom prst="roundRect">
            <a:avLst/>
          </a:prstGeom>
          <a:solidFill>
            <a:schemeClr val="accent4">
              <a:lumMod val="40000"/>
              <a:lumOff val="60000"/>
            </a:schemeClr>
          </a:solidFill>
        </p:spPr>
        <p:txBody>
          <a:bodyPr wrap="square" rtlCol="0">
            <a:spAutoFit/>
          </a:bodyPr>
          <a:lstStyle/>
          <a:p>
            <a:pPr algn="ctr"/>
            <a:r>
              <a:rPr lang="de-DE" sz="4000" b="1" dirty="0" smtClean="0">
                <a:solidFill>
                  <a:srgbClr val="1A3277"/>
                </a:solidFill>
              </a:rPr>
              <a:t>Praktiken der Manipulation</a:t>
            </a:r>
            <a:endParaRPr lang="de-DE" sz="4000" b="1" dirty="0">
              <a:solidFill>
                <a:srgbClr val="1A3277"/>
              </a:solidFill>
            </a:endParaRPr>
          </a:p>
        </p:txBody>
      </p:sp>
      <p:sp>
        <p:nvSpPr>
          <p:cNvPr id="19" name="Textfeld 18">
            <a:extLst>
              <a:ext uri="{FF2B5EF4-FFF2-40B4-BE49-F238E27FC236}">
                <a16:creationId xmlns:a16="http://schemas.microsoft.com/office/drawing/2014/main" xmlns="" id="{49F7700A-48AA-16F4-D8E1-A128709BB86C}"/>
              </a:ext>
            </a:extLst>
          </p:cNvPr>
          <p:cNvSpPr txBox="1"/>
          <p:nvPr/>
        </p:nvSpPr>
        <p:spPr>
          <a:xfrm>
            <a:off x="1830027" y="1757491"/>
            <a:ext cx="2078999" cy="715089"/>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Suggestivfragen</a:t>
            </a:r>
          </a:p>
          <a:p>
            <a:pPr algn="ctr"/>
            <a:endParaRPr lang="de-DE" b="1" dirty="0">
              <a:solidFill>
                <a:srgbClr val="1A3277"/>
              </a:solidFill>
            </a:endParaRPr>
          </a:p>
        </p:txBody>
      </p:sp>
      <p:sp>
        <p:nvSpPr>
          <p:cNvPr id="22" name="Textfeld 21">
            <a:extLst>
              <a:ext uri="{FF2B5EF4-FFF2-40B4-BE49-F238E27FC236}">
                <a16:creationId xmlns:a16="http://schemas.microsoft.com/office/drawing/2014/main" xmlns="" id="{49F7700A-48AA-16F4-D8E1-A128709BB86C}"/>
              </a:ext>
            </a:extLst>
          </p:cNvPr>
          <p:cNvSpPr txBox="1"/>
          <p:nvPr/>
        </p:nvSpPr>
        <p:spPr>
          <a:xfrm>
            <a:off x="4691088" y="979462"/>
            <a:ext cx="2078999" cy="1021556"/>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Einfache und stark überzeichnete Feindbilder</a:t>
            </a:r>
          </a:p>
        </p:txBody>
      </p:sp>
      <p:sp>
        <p:nvSpPr>
          <p:cNvPr id="23" name="Textfeld 22">
            <a:extLst>
              <a:ext uri="{FF2B5EF4-FFF2-40B4-BE49-F238E27FC236}">
                <a16:creationId xmlns:a16="http://schemas.microsoft.com/office/drawing/2014/main" xmlns="" id="{49F7700A-48AA-16F4-D8E1-A128709BB86C}"/>
              </a:ext>
            </a:extLst>
          </p:cNvPr>
          <p:cNvSpPr txBox="1"/>
          <p:nvPr/>
        </p:nvSpPr>
        <p:spPr>
          <a:xfrm>
            <a:off x="8083990" y="1757491"/>
            <a:ext cx="2078999" cy="715089"/>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Angstrhetorik</a:t>
            </a:r>
          </a:p>
          <a:p>
            <a:pPr algn="ctr"/>
            <a:endParaRPr lang="de-DE" b="1" dirty="0" smtClean="0">
              <a:solidFill>
                <a:srgbClr val="1A3277"/>
              </a:solidFill>
            </a:endParaRPr>
          </a:p>
        </p:txBody>
      </p:sp>
      <p:sp>
        <p:nvSpPr>
          <p:cNvPr id="25" name="Textfeld 24">
            <a:extLst>
              <a:ext uri="{FF2B5EF4-FFF2-40B4-BE49-F238E27FC236}">
                <a16:creationId xmlns:a16="http://schemas.microsoft.com/office/drawing/2014/main" xmlns="" id="{49F7700A-48AA-16F4-D8E1-A128709BB86C}"/>
              </a:ext>
            </a:extLst>
          </p:cNvPr>
          <p:cNvSpPr txBox="1"/>
          <p:nvPr/>
        </p:nvSpPr>
        <p:spPr>
          <a:xfrm>
            <a:off x="309399" y="3186233"/>
            <a:ext cx="2078999" cy="715089"/>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Hauptsache gegen den Strom</a:t>
            </a:r>
          </a:p>
        </p:txBody>
      </p:sp>
      <p:sp>
        <p:nvSpPr>
          <p:cNvPr id="27" name="Textfeld 26">
            <a:extLst>
              <a:ext uri="{FF2B5EF4-FFF2-40B4-BE49-F238E27FC236}">
                <a16:creationId xmlns:a16="http://schemas.microsoft.com/office/drawing/2014/main" xmlns="" id="{49F7700A-48AA-16F4-D8E1-A128709BB86C}"/>
              </a:ext>
            </a:extLst>
          </p:cNvPr>
          <p:cNvSpPr txBox="1"/>
          <p:nvPr/>
        </p:nvSpPr>
        <p:spPr>
          <a:xfrm>
            <a:off x="9819343" y="3057582"/>
            <a:ext cx="2078999" cy="715089"/>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Pseudo-wissenschaft</a:t>
            </a:r>
          </a:p>
        </p:txBody>
      </p:sp>
      <p:sp>
        <p:nvSpPr>
          <p:cNvPr id="28" name="Textfeld 27">
            <a:extLst>
              <a:ext uri="{FF2B5EF4-FFF2-40B4-BE49-F238E27FC236}">
                <a16:creationId xmlns:a16="http://schemas.microsoft.com/office/drawing/2014/main" xmlns="" id="{49F7700A-48AA-16F4-D8E1-A128709BB86C}"/>
              </a:ext>
            </a:extLst>
          </p:cNvPr>
          <p:cNvSpPr txBox="1"/>
          <p:nvPr/>
        </p:nvSpPr>
        <p:spPr>
          <a:xfrm>
            <a:off x="8813288" y="4731494"/>
            <a:ext cx="2078999" cy="1021556"/>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Fragwürdige Expertinnen und Experten</a:t>
            </a:r>
          </a:p>
        </p:txBody>
      </p:sp>
      <p:sp>
        <p:nvSpPr>
          <p:cNvPr id="29" name="Textfeld 28">
            <a:extLst>
              <a:ext uri="{FF2B5EF4-FFF2-40B4-BE49-F238E27FC236}">
                <a16:creationId xmlns:a16="http://schemas.microsoft.com/office/drawing/2014/main" xmlns="" id="{49F7700A-48AA-16F4-D8E1-A128709BB86C}"/>
              </a:ext>
            </a:extLst>
          </p:cNvPr>
          <p:cNvSpPr txBox="1"/>
          <p:nvPr/>
        </p:nvSpPr>
        <p:spPr>
          <a:xfrm>
            <a:off x="2073687" y="4912113"/>
            <a:ext cx="2078999" cy="715089"/>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Umgang mit Kritik</a:t>
            </a:r>
          </a:p>
          <a:p>
            <a:pPr algn="ctr"/>
            <a:endParaRPr lang="de-DE" b="1" dirty="0" smtClean="0">
              <a:solidFill>
                <a:srgbClr val="1A3277"/>
              </a:solidFill>
            </a:endParaRPr>
          </a:p>
        </p:txBody>
      </p:sp>
      <p:sp>
        <p:nvSpPr>
          <p:cNvPr id="30" name="Textfeld 29">
            <a:extLst>
              <a:ext uri="{FF2B5EF4-FFF2-40B4-BE49-F238E27FC236}">
                <a16:creationId xmlns:a16="http://schemas.microsoft.com/office/drawing/2014/main" xmlns="" id="{49F7700A-48AA-16F4-D8E1-A128709BB86C}"/>
              </a:ext>
            </a:extLst>
          </p:cNvPr>
          <p:cNvSpPr txBox="1"/>
          <p:nvPr/>
        </p:nvSpPr>
        <p:spPr>
          <a:xfrm>
            <a:off x="5500159" y="5425146"/>
            <a:ext cx="2078999" cy="715089"/>
          </a:xfrm>
          <a:prstGeom prst="roundRect">
            <a:avLst/>
          </a:prstGeom>
          <a:solidFill>
            <a:schemeClr val="accent1">
              <a:lumMod val="40000"/>
              <a:lumOff val="60000"/>
            </a:schemeClr>
          </a:solidFill>
        </p:spPr>
        <p:txBody>
          <a:bodyPr wrap="square" rtlCol="0">
            <a:spAutoFit/>
          </a:bodyPr>
          <a:lstStyle/>
          <a:p>
            <a:pPr algn="ctr"/>
            <a:r>
              <a:rPr lang="de-DE" b="1" dirty="0" smtClean="0">
                <a:solidFill>
                  <a:srgbClr val="1A3277"/>
                </a:solidFill>
              </a:rPr>
              <a:t>Immunisierungs-</a:t>
            </a:r>
          </a:p>
          <a:p>
            <a:pPr algn="ctr"/>
            <a:r>
              <a:rPr lang="de-DE" b="1" dirty="0" err="1" smtClean="0">
                <a:solidFill>
                  <a:srgbClr val="1A3277"/>
                </a:solidFill>
              </a:rPr>
              <a:t>strategien</a:t>
            </a:r>
            <a:r>
              <a:rPr lang="de-DE" b="1" dirty="0" smtClean="0">
                <a:solidFill>
                  <a:srgbClr val="1A3277"/>
                </a:solidFill>
              </a:rPr>
              <a:t> </a:t>
            </a:r>
          </a:p>
        </p:txBody>
      </p:sp>
      <p:cxnSp>
        <p:nvCxnSpPr>
          <p:cNvPr id="8" name="Gekrümmte Verbindung 7"/>
          <p:cNvCxnSpPr>
            <a:stCxn id="26" idx="2"/>
            <a:endCxn id="30" idx="0"/>
          </p:cNvCxnSpPr>
          <p:nvPr/>
        </p:nvCxnSpPr>
        <p:spPr>
          <a:xfrm rot="16200000" flipH="1">
            <a:off x="5737711" y="4623198"/>
            <a:ext cx="1210550" cy="393345"/>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11" name="Gekrümmte Verbindung 10"/>
          <p:cNvCxnSpPr>
            <a:stCxn id="26" idx="2"/>
            <a:endCxn id="29" idx="0"/>
          </p:cNvCxnSpPr>
          <p:nvPr/>
        </p:nvCxnSpPr>
        <p:spPr>
          <a:xfrm rot="5400000">
            <a:off x="4280993" y="3046791"/>
            <a:ext cx="697517" cy="3033127"/>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16" name="Gekrümmte Verbindung 15"/>
          <p:cNvCxnSpPr>
            <a:stCxn id="26" idx="1"/>
            <a:endCxn id="25" idx="3"/>
          </p:cNvCxnSpPr>
          <p:nvPr/>
        </p:nvCxnSpPr>
        <p:spPr>
          <a:xfrm rot="10800000">
            <a:off x="2388399" y="3543778"/>
            <a:ext cx="444787" cy="279222"/>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18" name="Gekrümmte Verbindung 17"/>
          <p:cNvCxnSpPr>
            <a:stCxn id="26" idx="0"/>
            <a:endCxn id="19" idx="2"/>
          </p:cNvCxnSpPr>
          <p:nvPr/>
        </p:nvCxnSpPr>
        <p:spPr>
          <a:xfrm rot="16200000" flipV="1">
            <a:off x="4028510" y="1313598"/>
            <a:ext cx="958823" cy="3276787"/>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1" name="Gekrümmte Verbindung 20"/>
          <p:cNvCxnSpPr>
            <a:stCxn id="26" idx="0"/>
            <a:endCxn id="22" idx="2"/>
          </p:cNvCxnSpPr>
          <p:nvPr/>
        </p:nvCxnSpPr>
        <p:spPr>
          <a:xfrm rot="16200000" flipV="1">
            <a:off x="5223259" y="2508348"/>
            <a:ext cx="1430385" cy="415726"/>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35" name="Gekrümmte Verbindung 34"/>
          <p:cNvCxnSpPr>
            <a:stCxn id="26" idx="0"/>
            <a:endCxn id="23" idx="2"/>
          </p:cNvCxnSpPr>
          <p:nvPr/>
        </p:nvCxnSpPr>
        <p:spPr>
          <a:xfrm rot="5400000" flipH="1" flipV="1">
            <a:off x="7155491" y="1463404"/>
            <a:ext cx="958823" cy="2977176"/>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38" name="Gekrümmte Verbindung 37"/>
          <p:cNvCxnSpPr>
            <a:stCxn id="26" idx="3"/>
            <a:endCxn id="27" idx="1"/>
          </p:cNvCxnSpPr>
          <p:nvPr/>
        </p:nvCxnSpPr>
        <p:spPr>
          <a:xfrm flipV="1">
            <a:off x="9459443" y="3415127"/>
            <a:ext cx="359900" cy="407873"/>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40" name="Gekrümmte Verbindung 39"/>
          <p:cNvCxnSpPr>
            <a:stCxn id="26" idx="2"/>
            <a:endCxn id="28" idx="0"/>
          </p:cNvCxnSpPr>
          <p:nvPr/>
        </p:nvCxnSpPr>
        <p:spPr>
          <a:xfrm rot="16200000" flipH="1">
            <a:off x="7741102" y="2619808"/>
            <a:ext cx="516898" cy="3706474"/>
          </a:xfrm>
          <a:prstGeom prst="curved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771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3" grpId="0" animBg="1"/>
      <p:bldP spid="25" grpId="0" animBg="1"/>
      <p:bldP spid="27" grpId="0" animBg="1"/>
      <p:bldP spid="28" grpId="0" animBg="1"/>
      <p:bldP spid="29" grpId="0" animBg="1"/>
      <p:bldP spid="3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83B2034-6204-495D-6047-DBDE39B89526}"/>
            </a:ext>
          </a:extLst>
        </p:cNvPr>
        <p:cNvGrpSpPr/>
        <p:nvPr/>
      </p:nvGrpSpPr>
      <p:grpSpPr>
        <a:xfrm>
          <a:off x="0" y="0"/>
          <a:ext cx="0" cy="0"/>
          <a:chOff x="0" y="0"/>
          <a:chExt cx="0" cy="0"/>
        </a:xfrm>
      </p:grpSpPr>
      <p:pic>
        <p:nvPicPr>
          <p:cNvPr id="4" name="Grafik 3">
            <a:extLst>
              <a:ext uri="{FF2B5EF4-FFF2-40B4-BE49-F238E27FC236}">
                <a16:creationId xmlns:a16="http://schemas.microsoft.com/office/drawing/2014/main" xmlns="" id="{133348F9-FE36-7B00-3BA8-C94C9B7B5174}"/>
              </a:ext>
            </a:extLst>
          </p:cNvPr>
          <p:cNvPicPr>
            <a:picLocks noChangeAspect="1"/>
          </p:cNvPicPr>
          <p:nvPr/>
        </p:nvPicPr>
        <p:blipFill>
          <a:blip r:embed="rId3"/>
          <a:stretch>
            <a:fillRect/>
          </a:stretch>
        </p:blipFill>
        <p:spPr>
          <a:xfrm>
            <a:off x="509455" y="0"/>
            <a:ext cx="10243425" cy="6810493"/>
          </a:xfrm>
          <a:prstGeom prst="rect">
            <a:avLst/>
          </a:prstGeom>
        </p:spPr>
      </p:pic>
      <p:sp>
        <p:nvSpPr>
          <p:cNvPr id="15" name="Rechteck 14">
            <a:extLst>
              <a:ext uri="{FF2B5EF4-FFF2-40B4-BE49-F238E27FC236}">
                <a16:creationId xmlns:a16="http://schemas.microsoft.com/office/drawing/2014/main" xmlns="" id="{32C47BF6-304C-1E9F-E391-F8DAD0FC872B}"/>
              </a:ext>
            </a:extLst>
          </p:cNvPr>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B354EA94-B37D-1558-34E8-A31365F64E34}"/>
              </a:ext>
            </a:extLst>
          </p:cNvPr>
          <p:cNvSpPr/>
          <p:nvPr/>
        </p:nvSpPr>
        <p:spPr>
          <a:xfrm>
            <a:off x="-1" y="3432225"/>
            <a:ext cx="12192001"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spcBef>
                <a:spcPts val="0"/>
              </a:spcBef>
              <a:spcAft>
                <a:spcPts val="0"/>
              </a:spcAft>
              <a:buNone/>
            </a:pPr>
            <a:r>
              <a:rPr lang="de-DE" sz="6000" b="1" dirty="0">
                <a:solidFill>
                  <a:srgbClr val="292E63"/>
                </a:solidFill>
                <a:latin typeface="Calibri"/>
                <a:ea typeface="Calibri"/>
                <a:cs typeface="Calibri"/>
                <a:sym typeface="Calibri"/>
              </a:rPr>
              <a:t>Analyse</a:t>
            </a:r>
            <a:endParaRPr lang="de-DE" sz="6000" dirty="0"/>
          </a:p>
        </p:txBody>
      </p:sp>
      <p:grpSp>
        <p:nvGrpSpPr>
          <p:cNvPr id="12" name="Gruppieren 11">
            <a:extLst>
              <a:ext uri="{FF2B5EF4-FFF2-40B4-BE49-F238E27FC236}">
                <a16:creationId xmlns:a16="http://schemas.microsoft.com/office/drawing/2014/main" xmlns="" id="{E4E14FB3-7E28-FBA0-C8AB-539FC7AECFE1}"/>
              </a:ext>
            </a:extLst>
          </p:cNvPr>
          <p:cNvGrpSpPr>
            <a:grpSpLocks noChangeAspect="1"/>
          </p:cNvGrpSpPr>
          <p:nvPr/>
        </p:nvGrpSpPr>
        <p:grpSpPr>
          <a:xfrm>
            <a:off x="10752881" y="0"/>
            <a:ext cx="1080000" cy="1080000"/>
            <a:chOff x="7558386" y="1690193"/>
            <a:chExt cx="1080000" cy="1080000"/>
          </a:xfrm>
        </p:grpSpPr>
        <p:sp>
          <p:nvSpPr>
            <p:cNvPr id="13" name="Ellipse 2">
              <a:extLst>
                <a:ext uri="{FF2B5EF4-FFF2-40B4-BE49-F238E27FC236}">
                  <a16:creationId xmlns:a16="http://schemas.microsoft.com/office/drawing/2014/main" xmlns="" id="{21E6E0F5-6345-C95B-71FC-61E83B7407CA}"/>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13">
              <a:extLst>
                <a:ext uri="{FF2B5EF4-FFF2-40B4-BE49-F238E27FC236}">
                  <a16:creationId xmlns:a16="http://schemas.microsoft.com/office/drawing/2014/main" xmlns="" id="{7F48A471-EEC7-1425-E3C7-F8C056E00B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Tree>
    <p:extLst>
      <p:ext uri="{BB962C8B-B14F-4D97-AF65-F5344CB8AC3E}">
        <p14:creationId xmlns:p14="http://schemas.microsoft.com/office/powerpoint/2010/main" val="4130844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799ACAB-B9ED-B128-BF2C-9D4D8A39CD43}"/>
            </a:ext>
          </a:extLst>
        </p:cNvPr>
        <p:cNvGrpSpPr/>
        <p:nvPr/>
      </p:nvGrpSpPr>
      <p:grpSpPr>
        <a:xfrm>
          <a:off x="0" y="0"/>
          <a:ext cx="0" cy="0"/>
          <a:chOff x="0" y="0"/>
          <a:chExt cx="0" cy="0"/>
        </a:xfrm>
      </p:grpSpPr>
      <p:pic>
        <p:nvPicPr>
          <p:cNvPr id="1030" name="Picture 6" descr="Free Question Mark Balloons illustration and picture">
            <a:extLst>
              <a:ext uri="{FF2B5EF4-FFF2-40B4-BE49-F238E27FC236}">
                <a16:creationId xmlns:a16="http://schemas.microsoft.com/office/drawing/2014/main" xmlns="" id="{2BCF2794-B0D8-7DBF-1760-6DD90B528E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905"/>
            <a:ext cx="12192000" cy="6856095"/>
          </a:xfrm>
          <a:prstGeom prst="rect">
            <a:avLst/>
          </a:prstGeom>
          <a:noFill/>
          <a:extLst>
            <a:ext uri="{909E8E84-426E-40DD-AFC4-6F175D3DCCD1}">
              <a14:hiddenFill xmlns:a14="http://schemas.microsoft.com/office/drawing/2010/main">
                <a:solidFill>
                  <a:srgbClr val="FFFFFF"/>
                </a:solidFill>
              </a14:hiddenFill>
            </a:ext>
          </a:extLst>
        </p:spPr>
      </p:pic>
      <p:sp>
        <p:nvSpPr>
          <p:cNvPr id="15" name="Rechteck 14">
            <a:extLst>
              <a:ext uri="{FF2B5EF4-FFF2-40B4-BE49-F238E27FC236}">
                <a16:creationId xmlns:a16="http://schemas.microsoft.com/office/drawing/2014/main" xmlns="" id="{88040B90-995D-7208-7F1C-479943F1B4E4}"/>
              </a:ext>
            </a:extLst>
          </p:cNvPr>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C0E94036-FDB5-7C1F-664C-C8E1AD7BEE4F}"/>
              </a:ext>
            </a:extLst>
          </p:cNvPr>
          <p:cNvSpPr/>
          <p:nvPr/>
        </p:nvSpPr>
        <p:spPr>
          <a:xfrm>
            <a:off x="-64928" y="3432225"/>
            <a:ext cx="12314139"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400" b="1" spc="300" dirty="0">
                <a:solidFill>
                  <a:srgbClr val="1A3277"/>
                </a:solidFill>
                <a:latin typeface="Calibri" panose="020F0502020204030204" pitchFamily="34" charset="0"/>
                <a:ea typeface="Calibri" panose="020F0502020204030204" pitchFamily="34" charset="0"/>
                <a:cs typeface="Calibri" panose="020F0502020204030204" pitchFamily="34" charset="0"/>
              </a:rPr>
              <a:t>Quiz</a:t>
            </a:r>
          </a:p>
        </p:txBody>
      </p:sp>
      <p:grpSp>
        <p:nvGrpSpPr>
          <p:cNvPr id="16" name="Gruppieren 15">
            <a:extLst>
              <a:ext uri="{FF2B5EF4-FFF2-40B4-BE49-F238E27FC236}">
                <a16:creationId xmlns:a16="http://schemas.microsoft.com/office/drawing/2014/main" xmlns="" id="{FECA9CB6-4DEB-8C3B-0A95-6421B9E19118}"/>
              </a:ext>
            </a:extLst>
          </p:cNvPr>
          <p:cNvGrpSpPr>
            <a:grpSpLocks noChangeAspect="1"/>
          </p:cNvGrpSpPr>
          <p:nvPr/>
        </p:nvGrpSpPr>
        <p:grpSpPr>
          <a:xfrm>
            <a:off x="11112000" y="92598"/>
            <a:ext cx="1080000" cy="1080000"/>
            <a:chOff x="7558386" y="1690193"/>
            <a:chExt cx="1080000" cy="1080000"/>
          </a:xfrm>
        </p:grpSpPr>
        <p:sp>
          <p:nvSpPr>
            <p:cNvPr id="17" name="Ellipse 2">
              <a:extLst>
                <a:ext uri="{FF2B5EF4-FFF2-40B4-BE49-F238E27FC236}">
                  <a16:creationId xmlns:a16="http://schemas.microsoft.com/office/drawing/2014/main" xmlns="" id="{FFA7EB82-ECFF-1633-5619-BC1CBF7C0839}"/>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17">
              <a:extLst>
                <a:ext uri="{FF2B5EF4-FFF2-40B4-BE49-F238E27FC236}">
                  <a16:creationId xmlns:a16="http://schemas.microsoft.com/office/drawing/2014/main" xmlns="" id="{A751D7FE-F585-EC3F-879E-DB79B853F5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Tree>
    <p:extLst>
      <p:ext uri="{BB962C8B-B14F-4D97-AF65-F5344CB8AC3E}">
        <p14:creationId xmlns:p14="http://schemas.microsoft.com/office/powerpoint/2010/main" val="3522696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C8A4BCB-2B1E-D52E-63D2-45735E09BD4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1FA3A1C3-59E7-61F0-1FDB-E1E49361D8F5}"/>
              </a:ext>
            </a:extLst>
          </p:cNvPr>
          <p:cNvSpPr>
            <a:spLocks noGrp="1"/>
          </p:cNvSpPr>
          <p:nvPr>
            <p:ph type="title"/>
          </p:nvPr>
        </p:nvSpPr>
        <p:spPr>
          <a:xfrm>
            <a:off x="558693" y="357768"/>
            <a:ext cx="10515600" cy="1325563"/>
          </a:xfrm>
        </p:spPr>
        <p:txBody>
          <a:bodyPr vert="horz" lIns="91440" tIns="45720" rIns="91440" bIns="45720" rtlCol="0" anchor="b">
            <a:normAutofit/>
          </a:bodyPr>
          <a:lstStyle/>
          <a:p>
            <a:pPr>
              <a:buNone/>
            </a:pPr>
            <a:r>
              <a:rPr lang="de-DE" b="1" dirty="0">
                <a:solidFill>
                  <a:srgbClr val="1A3277"/>
                </a:solidFill>
                <a:latin typeface="Calibri" panose="020F0502020204030204" pitchFamily="34" charset="0"/>
                <a:cs typeface="Calibri" panose="020F0502020204030204" pitchFamily="34" charset="0"/>
              </a:rPr>
              <a:t>Verschwörungserzählungen entlarven!</a:t>
            </a:r>
          </a:p>
        </p:txBody>
      </p:sp>
      <p:grpSp>
        <p:nvGrpSpPr>
          <p:cNvPr id="13" name="Gruppieren 12">
            <a:extLst>
              <a:ext uri="{FF2B5EF4-FFF2-40B4-BE49-F238E27FC236}">
                <a16:creationId xmlns:a16="http://schemas.microsoft.com/office/drawing/2014/main" xmlns="" id="{8CA7C12B-F3C7-4FC5-BEF7-3852A4F90463}"/>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2541C891-25D1-60A0-57B9-F7296750CCA2}"/>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43D0B21-BA48-C62D-EA34-08786F59F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2E027A9-044A-8185-03D4-4BD3142AF352}"/>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7" name="Textfeld 6">
            <a:extLst>
              <a:ext uri="{FF2B5EF4-FFF2-40B4-BE49-F238E27FC236}">
                <a16:creationId xmlns:a16="http://schemas.microsoft.com/office/drawing/2014/main" xmlns="" id="{73FB80FB-187A-E36A-18B1-98F9365D6DEC}"/>
              </a:ext>
            </a:extLst>
          </p:cNvPr>
          <p:cNvSpPr txBox="1"/>
          <p:nvPr/>
        </p:nvSpPr>
        <p:spPr>
          <a:xfrm>
            <a:off x="558693" y="2117505"/>
            <a:ext cx="10515599" cy="3405188"/>
          </a:xfrm>
          <a:prstGeom prst="roundRect">
            <a:avLst/>
          </a:prstGeom>
          <a:solidFill>
            <a:schemeClr val="accent1">
              <a:lumMod val="40000"/>
              <a:lumOff val="60000"/>
            </a:schemeClr>
          </a:solidFill>
        </p:spPr>
        <p:txBody>
          <a:bodyPr wrap="square">
            <a:spAutoFit/>
          </a:bodyPr>
          <a:lstStyle/>
          <a:p>
            <a:pPr>
              <a:spcBef>
                <a:spcPts val="600"/>
              </a:spcBef>
              <a:spcAft>
                <a:spcPts val="1200"/>
              </a:spcAft>
            </a:pPr>
            <a:r>
              <a:rPr lang="de-DE" sz="2400" b="1" dirty="0">
                <a:solidFill>
                  <a:srgbClr val="1A3277"/>
                </a:solidFill>
              </a:rPr>
              <a:t>Arbeitsauftrag</a:t>
            </a:r>
          </a:p>
          <a:p>
            <a:pPr marL="342900" indent="-342900">
              <a:spcAft>
                <a:spcPts val="1200"/>
              </a:spcAft>
              <a:buAutoNum type="arabicPeriod"/>
            </a:pPr>
            <a:r>
              <a:rPr lang="de-DE" sz="2400" dirty="0"/>
              <a:t>Lest den </a:t>
            </a:r>
            <a:r>
              <a:rPr lang="de-DE" sz="2400" dirty="0" err="1"/>
              <a:t>Social</a:t>
            </a:r>
            <a:r>
              <a:rPr lang="de-DE" sz="2400" dirty="0"/>
              <a:t> Media Post und kreuzt an, welche der typischen Merkmale ihr erkennt. Markiert passende Textstellen im Beitrag. </a:t>
            </a:r>
          </a:p>
          <a:p>
            <a:pPr marL="342900" indent="-342900">
              <a:spcBef>
                <a:spcPts val="1200"/>
              </a:spcBef>
              <a:spcAft>
                <a:spcPts val="1200"/>
              </a:spcAft>
              <a:buAutoNum type="arabicPeriod"/>
            </a:pPr>
            <a:r>
              <a:rPr lang="de-DE" sz="2400" dirty="0"/>
              <a:t>Welche Manipulationsstrategien könnt ihr erkennen? Notiert die passenden Textstellen und Formulierungen. </a:t>
            </a:r>
          </a:p>
          <a:p>
            <a:pPr marL="342900" indent="-342900">
              <a:spcBef>
                <a:spcPts val="1200"/>
              </a:spcBef>
              <a:spcAft>
                <a:spcPts val="1200"/>
              </a:spcAft>
              <a:buAutoNum type="arabicPeriod"/>
            </a:pPr>
            <a:r>
              <a:rPr lang="de-DE" sz="2400" dirty="0"/>
              <a:t>Diskutiert die Reflexionsfragen auf dem Arbeitsblatt. </a:t>
            </a:r>
          </a:p>
        </p:txBody>
      </p:sp>
      <p:pic>
        <p:nvPicPr>
          <p:cNvPr id="9" name="Grafik 8" descr="Ein Bild, das Schwarz, Dunkelheit enthält.&#10;&#10;KI-generierte Inhalte können fehlerhaft sein."/>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27501" y="1251757"/>
            <a:ext cx="1346790" cy="1265274"/>
          </a:xfrm>
          <a:prstGeom prst="rect">
            <a:avLst/>
          </a:prstGeom>
          <a:noFill/>
          <a:ln>
            <a:noFill/>
          </a:ln>
        </p:spPr>
      </p:pic>
    </p:spTree>
    <p:extLst>
      <p:ext uri="{BB962C8B-B14F-4D97-AF65-F5344CB8AC3E}">
        <p14:creationId xmlns:p14="http://schemas.microsoft.com/office/powerpoint/2010/main" val="4035169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C8A4BCB-2B1E-D52E-63D2-45735E09BD43}"/>
            </a:ext>
          </a:extLst>
        </p:cNvPr>
        <p:cNvGrpSpPr/>
        <p:nvPr/>
      </p:nvGrpSpPr>
      <p:grpSpPr>
        <a:xfrm>
          <a:off x="0" y="0"/>
          <a:ext cx="0" cy="0"/>
          <a:chOff x="0" y="0"/>
          <a:chExt cx="0" cy="0"/>
        </a:xfrm>
      </p:grpSpPr>
      <p:grpSp>
        <p:nvGrpSpPr>
          <p:cNvPr id="13" name="Gruppieren 12">
            <a:extLst>
              <a:ext uri="{FF2B5EF4-FFF2-40B4-BE49-F238E27FC236}">
                <a16:creationId xmlns:a16="http://schemas.microsoft.com/office/drawing/2014/main" xmlns="" id="{8CA7C12B-F3C7-4FC5-BEF7-3852A4F90463}"/>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2541C891-25D1-60A0-57B9-F7296750CCA2}"/>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43D0B21-BA48-C62D-EA34-08786F59F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2E027A9-044A-8185-03D4-4BD3142AF352}"/>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pic>
        <p:nvPicPr>
          <p:cNvPr id="4" name="Grafik 3"/>
          <p:cNvPicPr>
            <a:picLocks noChangeAspect="1"/>
          </p:cNvPicPr>
          <p:nvPr/>
        </p:nvPicPr>
        <p:blipFill>
          <a:blip r:embed="rId4"/>
          <a:stretch>
            <a:fillRect/>
          </a:stretch>
        </p:blipFill>
        <p:spPr>
          <a:xfrm>
            <a:off x="2223311" y="285750"/>
            <a:ext cx="7562850" cy="6286500"/>
          </a:xfrm>
          <a:prstGeom prst="rect">
            <a:avLst/>
          </a:prstGeom>
        </p:spPr>
      </p:pic>
      <p:sp>
        <p:nvSpPr>
          <p:cNvPr id="12" name="Titel 1">
            <a:extLst>
              <a:ext uri="{FF2B5EF4-FFF2-40B4-BE49-F238E27FC236}">
                <a16:creationId xmlns:a16="http://schemas.microsoft.com/office/drawing/2014/main" xmlns="" id="{1FA3A1C3-59E7-61F0-1FDB-E1E49361D8F5}"/>
              </a:ext>
            </a:extLst>
          </p:cNvPr>
          <p:cNvSpPr>
            <a:spLocks noGrp="1"/>
          </p:cNvSpPr>
          <p:nvPr>
            <p:ph type="title"/>
          </p:nvPr>
        </p:nvSpPr>
        <p:spPr>
          <a:xfrm>
            <a:off x="558693" y="2766218"/>
            <a:ext cx="1664618" cy="1325563"/>
          </a:xfrm>
        </p:spPr>
        <p:txBody>
          <a:bodyPr vert="horz" lIns="91440" tIns="45720" rIns="91440" bIns="45720" rtlCol="0" anchor="b">
            <a:normAutofit/>
          </a:bodyPr>
          <a:lstStyle/>
          <a:p>
            <a:pPr>
              <a:buNone/>
            </a:pPr>
            <a:r>
              <a:rPr lang="de-DE" b="1" dirty="0" smtClean="0">
                <a:solidFill>
                  <a:srgbClr val="1A3277"/>
                </a:solidFill>
                <a:latin typeface="Calibri" panose="020F0502020204030204" pitchFamily="34" charset="0"/>
                <a:cs typeface="Calibri" panose="020F0502020204030204" pitchFamily="34" charset="0"/>
              </a:rPr>
              <a:t>Fall 1:</a:t>
            </a:r>
            <a:endParaRPr lang="de-DE" b="1" dirty="0">
              <a:solidFill>
                <a:srgbClr val="1A3277"/>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710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C8A4BCB-2B1E-D52E-63D2-45735E09BD43}"/>
            </a:ext>
          </a:extLst>
        </p:cNvPr>
        <p:cNvGrpSpPr/>
        <p:nvPr/>
      </p:nvGrpSpPr>
      <p:grpSpPr>
        <a:xfrm>
          <a:off x="0" y="0"/>
          <a:ext cx="0" cy="0"/>
          <a:chOff x="0" y="0"/>
          <a:chExt cx="0" cy="0"/>
        </a:xfrm>
      </p:grpSpPr>
      <p:grpSp>
        <p:nvGrpSpPr>
          <p:cNvPr id="13" name="Gruppieren 12">
            <a:extLst>
              <a:ext uri="{FF2B5EF4-FFF2-40B4-BE49-F238E27FC236}">
                <a16:creationId xmlns:a16="http://schemas.microsoft.com/office/drawing/2014/main" xmlns="" id="{8CA7C12B-F3C7-4FC5-BEF7-3852A4F90463}"/>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2541C891-25D1-60A0-57B9-F7296750CCA2}"/>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43D0B21-BA48-C62D-EA34-08786F59F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2E027A9-044A-8185-03D4-4BD3142AF352}"/>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11" name="Titel 1">
            <a:extLst>
              <a:ext uri="{FF2B5EF4-FFF2-40B4-BE49-F238E27FC236}">
                <a16:creationId xmlns:a16="http://schemas.microsoft.com/office/drawing/2014/main" xmlns="" id="{1FA3A1C3-59E7-61F0-1FDB-E1E49361D8F5}"/>
              </a:ext>
            </a:extLst>
          </p:cNvPr>
          <p:cNvSpPr>
            <a:spLocks noGrp="1"/>
          </p:cNvSpPr>
          <p:nvPr>
            <p:ph type="title"/>
          </p:nvPr>
        </p:nvSpPr>
        <p:spPr>
          <a:xfrm>
            <a:off x="558693" y="2766218"/>
            <a:ext cx="1664618" cy="1325563"/>
          </a:xfrm>
        </p:spPr>
        <p:txBody>
          <a:bodyPr vert="horz" lIns="91440" tIns="45720" rIns="91440" bIns="45720" rtlCol="0" anchor="b">
            <a:normAutofit/>
          </a:bodyPr>
          <a:lstStyle/>
          <a:p>
            <a:pPr>
              <a:buNone/>
            </a:pPr>
            <a:r>
              <a:rPr lang="de-DE" b="1" dirty="0">
                <a:solidFill>
                  <a:srgbClr val="1A3277"/>
                </a:solidFill>
                <a:latin typeface="Calibri" panose="020F0502020204030204" pitchFamily="34" charset="0"/>
                <a:cs typeface="Calibri" panose="020F0502020204030204" pitchFamily="34" charset="0"/>
              </a:rPr>
              <a:t>Fall 2:</a:t>
            </a:r>
          </a:p>
        </p:txBody>
      </p:sp>
      <p:pic>
        <p:nvPicPr>
          <p:cNvPr id="2" name="Grafik 1"/>
          <p:cNvPicPr>
            <a:picLocks noChangeAspect="1"/>
          </p:cNvPicPr>
          <p:nvPr/>
        </p:nvPicPr>
        <p:blipFill>
          <a:blip r:embed="rId4"/>
          <a:stretch>
            <a:fillRect/>
          </a:stretch>
        </p:blipFill>
        <p:spPr>
          <a:xfrm>
            <a:off x="2347136" y="466724"/>
            <a:ext cx="7315200" cy="5924550"/>
          </a:xfrm>
          <a:prstGeom prst="rect">
            <a:avLst/>
          </a:prstGeom>
        </p:spPr>
      </p:pic>
    </p:spTree>
    <p:extLst>
      <p:ext uri="{BB962C8B-B14F-4D97-AF65-F5344CB8AC3E}">
        <p14:creationId xmlns:p14="http://schemas.microsoft.com/office/powerpoint/2010/main" val="296294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C8A4BCB-2B1E-D52E-63D2-45735E09BD43}"/>
            </a:ext>
          </a:extLst>
        </p:cNvPr>
        <p:cNvGrpSpPr/>
        <p:nvPr/>
      </p:nvGrpSpPr>
      <p:grpSpPr>
        <a:xfrm>
          <a:off x="0" y="0"/>
          <a:ext cx="0" cy="0"/>
          <a:chOff x="0" y="0"/>
          <a:chExt cx="0" cy="0"/>
        </a:xfrm>
      </p:grpSpPr>
      <p:grpSp>
        <p:nvGrpSpPr>
          <p:cNvPr id="13" name="Gruppieren 12">
            <a:extLst>
              <a:ext uri="{FF2B5EF4-FFF2-40B4-BE49-F238E27FC236}">
                <a16:creationId xmlns:a16="http://schemas.microsoft.com/office/drawing/2014/main" xmlns="" id="{8CA7C12B-F3C7-4FC5-BEF7-3852A4F90463}"/>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2541C891-25D1-60A0-57B9-F7296750CCA2}"/>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43D0B21-BA48-C62D-EA34-08786F59F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2E027A9-044A-8185-03D4-4BD3142AF352}"/>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pic>
        <p:nvPicPr>
          <p:cNvPr id="4" name="Grafik 3"/>
          <p:cNvPicPr>
            <a:picLocks noChangeAspect="1"/>
          </p:cNvPicPr>
          <p:nvPr/>
        </p:nvPicPr>
        <p:blipFill>
          <a:blip r:embed="rId4"/>
          <a:stretch>
            <a:fillRect/>
          </a:stretch>
        </p:blipFill>
        <p:spPr>
          <a:xfrm>
            <a:off x="2362200" y="433387"/>
            <a:ext cx="7467600" cy="5991225"/>
          </a:xfrm>
          <a:prstGeom prst="rect">
            <a:avLst/>
          </a:prstGeom>
        </p:spPr>
      </p:pic>
      <p:sp>
        <p:nvSpPr>
          <p:cNvPr id="11" name="Titel 1">
            <a:extLst>
              <a:ext uri="{FF2B5EF4-FFF2-40B4-BE49-F238E27FC236}">
                <a16:creationId xmlns:a16="http://schemas.microsoft.com/office/drawing/2014/main" xmlns="" id="{1FA3A1C3-59E7-61F0-1FDB-E1E49361D8F5}"/>
              </a:ext>
            </a:extLst>
          </p:cNvPr>
          <p:cNvSpPr>
            <a:spLocks noGrp="1"/>
          </p:cNvSpPr>
          <p:nvPr>
            <p:ph type="title"/>
          </p:nvPr>
        </p:nvSpPr>
        <p:spPr>
          <a:xfrm>
            <a:off x="558693" y="2766218"/>
            <a:ext cx="1664618" cy="1325563"/>
          </a:xfrm>
        </p:spPr>
        <p:txBody>
          <a:bodyPr vert="horz" lIns="91440" tIns="45720" rIns="91440" bIns="45720" rtlCol="0" anchor="b">
            <a:normAutofit/>
          </a:bodyPr>
          <a:lstStyle/>
          <a:p>
            <a:pPr>
              <a:buNone/>
            </a:pPr>
            <a:r>
              <a:rPr lang="de-DE" b="1" dirty="0">
                <a:solidFill>
                  <a:srgbClr val="1A3277"/>
                </a:solidFill>
                <a:latin typeface="Calibri" panose="020F0502020204030204" pitchFamily="34" charset="0"/>
                <a:cs typeface="Calibri" panose="020F0502020204030204" pitchFamily="34" charset="0"/>
              </a:rPr>
              <a:t>Fall 3:</a:t>
            </a:r>
          </a:p>
        </p:txBody>
      </p:sp>
    </p:spTree>
    <p:extLst>
      <p:ext uri="{BB962C8B-B14F-4D97-AF65-F5344CB8AC3E}">
        <p14:creationId xmlns:p14="http://schemas.microsoft.com/office/powerpoint/2010/main" val="3093947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A660160-8C39-6FCF-E5B7-26DE4A94D8E3}"/>
            </a:ext>
          </a:extLst>
        </p:cNvPr>
        <p:cNvGrpSpPr/>
        <p:nvPr/>
      </p:nvGrpSpPr>
      <p:grpSpPr>
        <a:xfrm>
          <a:off x="0" y="0"/>
          <a:ext cx="0" cy="0"/>
          <a:chOff x="0" y="0"/>
          <a:chExt cx="0" cy="0"/>
        </a:xfrm>
      </p:grpSpPr>
      <p:pic>
        <p:nvPicPr>
          <p:cNvPr id="10244" name="Picture 4" descr="Laute Megaphon-Mitteilungsvorlage mit flacher Karikatur des leeren leeren  Blasensprache-Ankündigungsvektors | Premium Vektor">
            <a:extLst>
              <a:ext uri="{FF2B5EF4-FFF2-40B4-BE49-F238E27FC236}">
                <a16:creationId xmlns:a16="http://schemas.microsoft.com/office/drawing/2014/main" xmlns="" id="{CB3A2508-9E07-38E3-F9DA-4FE62954B4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9" y="-39929"/>
            <a:ext cx="12385329" cy="7083280"/>
          </a:xfrm>
          <a:prstGeom prst="rect">
            <a:avLst/>
          </a:prstGeom>
          <a:noFill/>
          <a:extLst>
            <a:ext uri="{909E8E84-426E-40DD-AFC4-6F175D3DCCD1}">
              <a14:hiddenFill xmlns:a14="http://schemas.microsoft.com/office/drawing/2010/main">
                <a:solidFill>
                  <a:srgbClr val="FFFFFF"/>
                </a:solidFill>
              </a14:hiddenFill>
            </a:ext>
          </a:extLst>
        </p:spPr>
      </p:pic>
      <p:sp>
        <p:nvSpPr>
          <p:cNvPr id="15" name="Rechteck 14">
            <a:extLst>
              <a:ext uri="{FF2B5EF4-FFF2-40B4-BE49-F238E27FC236}">
                <a16:creationId xmlns:a16="http://schemas.microsoft.com/office/drawing/2014/main" xmlns="" id="{B24C86D7-E904-60E8-C9A4-A778825D24AE}"/>
              </a:ext>
            </a:extLst>
          </p:cNvPr>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EB0A17BB-0AC7-0BBA-3967-CC5CA4D6CE4F}"/>
              </a:ext>
            </a:extLst>
          </p:cNvPr>
          <p:cNvSpPr/>
          <p:nvPr/>
        </p:nvSpPr>
        <p:spPr>
          <a:xfrm>
            <a:off x="-1" y="3432225"/>
            <a:ext cx="12192001"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spcBef>
                <a:spcPts val="0"/>
              </a:spcBef>
              <a:spcAft>
                <a:spcPts val="0"/>
              </a:spcAft>
              <a:buNone/>
            </a:pPr>
            <a:r>
              <a:rPr lang="de-DE" sz="6000" b="1" dirty="0">
                <a:solidFill>
                  <a:srgbClr val="292E63"/>
                </a:solidFill>
                <a:latin typeface="Calibri"/>
                <a:ea typeface="Calibri"/>
                <a:cs typeface="Calibri"/>
                <a:sym typeface="Calibri"/>
              </a:rPr>
              <a:t>Verbreitung</a:t>
            </a:r>
            <a:endParaRPr lang="de-DE" sz="6000" dirty="0"/>
          </a:p>
        </p:txBody>
      </p:sp>
      <p:grpSp>
        <p:nvGrpSpPr>
          <p:cNvPr id="12" name="Gruppieren 11">
            <a:extLst>
              <a:ext uri="{FF2B5EF4-FFF2-40B4-BE49-F238E27FC236}">
                <a16:creationId xmlns:a16="http://schemas.microsoft.com/office/drawing/2014/main" xmlns="" id="{B8369812-C7E6-C6B9-A555-F99BDF06FEBF}"/>
              </a:ext>
            </a:extLst>
          </p:cNvPr>
          <p:cNvGrpSpPr>
            <a:grpSpLocks noChangeAspect="1"/>
          </p:cNvGrpSpPr>
          <p:nvPr/>
        </p:nvGrpSpPr>
        <p:grpSpPr>
          <a:xfrm>
            <a:off x="10752881" y="0"/>
            <a:ext cx="1080000" cy="1080000"/>
            <a:chOff x="7558386" y="1690193"/>
            <a:chExt cx="1080000" cy="1080000"/>
          </a:xfrm>
        </p:grpSpPr>
        <p:sp>
          <p:nvSpPr>
            <p:cNvPr id="13" name="Ellipse 2">
              <a:extLst>
                <a:ext uri="{FF2B5EF4-FFF2-40B4-BE49-F238E27FC236}">
                  <a16:creationId xmlns:a16="http://schemas.microsoft.com/office/drawing/2014/main" xmlns="" id="{84B670E0-0720-BD28-4F28-E43058DB34D5}"/>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13">
              <a:extLst>
                <a:ext uri="{FF2B5EF4-FFF2-40B4-BE49-F238E27FC236}">
                  <a16:creationId xmlns:a16="http://schemas.microsoft.com/office/drawing/2014/main" xmlns="" id="{85639A21-EFD6-047B-17A4-641F4483CA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Tree>
    <p:extLst>
      <p:ext uri="{BB962C8B-B14F-4D97-AF65-F5344CB8AC3E}">
        <p14:creationId xmlns:p14="http://schemas.microsoft.com/office/powerpoint/2010/main" val="4182572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2DC943C-2188-A120-DBA0-A1E5BE7BD07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A9066AE-9786-0CE3-F060-729150B4CBD8}"/>
              </a:ext>
            </a:extLst>
          </p:cNvPr>
          <p:cNvSpPr>
            <a:spLocks noGrp="1"/>
          </p:cNvSpPr>
          <p:nvPr>
            <p:ph type="title"/>
          </p:nvPr>
        </p:nvSpPr>
        <p:spPr>
          <a:xfrm>
            <a:off x="558692" y="194988"/>
            <a:ext cx="10515600" cy="1325563"/>
          </a:xfrm>
        </p:spPr>
        <p:txBody>
          <a:bodyPr vert="horz" lIns="91440" tIns="45720" rIns="91440" bIns="45720" rtlCol="0" anchor="b">
            <a:normAutofit/>
          </a:bodyPr>
          <a:lstStyle/>
          <a:p>
            <a:r>
              <a:rPr lang="de-DE" b="1" dirty="0">
                <a:solidFill>
                  <a:srgbClr val="1A3277"/>
                </a:solidFill>
                <a:latin typeface="+mn-lt"/>
              </a:rPr>
              <a:t>Verbreitung – wer verbreitet?</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E83D7895-1A9C-5C8B-9F16-40EBA94AC354}"/>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32A2BC3C-E3BF-99FF-1ACF-25125F3D21D4}"/>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24907D8A-B644-3A7B-7FBE-189E00251C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1DD3EF45-23D2-5357-D22E-97369A4C2B37}"/>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657BC0AC-04A3-605C-C809-38C93AFF5DB6}"/>
              </a:ext>
            </a:extLst>
          </p:cNvPr>
          <p:cNvSpPr txBox="1"/>
          <p:nvPr/>
        </p:nvSpPr>
        <p:spPr>
          <a:xfrm>
            <a:off x="558692" y="2022586"/>
            <a:ext cx="5181600"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Einzelpersonen</a:t>
            </a:r>
          </a:p>
        </p:txBody>
      </p:sp>
      <p:pic>
        <p:nvPicPr>
          <p:cNvPr id="23554" name="Picture 2" descr="Mit Kommunikation: richtige Entscheidungen treffen - bgw-online">
            <a:extLst>
              <a:ext uri="{FF2B5EF4-FFF2-40B4-BE49-F238E27FC236}">
                <a16:creationId xmlns:a16="http://schemas.microsoft.com/office/drawing/2014/main" xmlns="" id="{5E91A166-3D86-1C65-77E5-95B18A1FD0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107" y="1581873"/>
            <a:ext cx="5181600" cy="3886200"/>
          </a:xfrm>
          <a:prstGeom prst="rect">
            <a:avLst/>
          </a:prstGeom>
          <a:noFill/>
          <a:extLst>
            <a:ext uri="{909E8E84-426E-40DD-AFC4-6F175D3DCCD1}">
              <a14:hiddenFill xmlns:a14="http://schemas.microsoft.com/office/drawing/2010/main">
                <a:solidFill>
                  <a:srgbClr val="FFFFFF"/>
                </a:solidFill>
              </a14:hiddenFill>
            </a:ext>
          </a:extLst>
        </p:spPr>
      </p:pic>
      <p:sp>
        <p:nvSpPr>
          <p:cNvPr id="9" name="Textfeld 8">
            <a:extLst>
              <a:ext uri="{FF2B5EF4-FFF2-40B4-BE49-F238E27FC236}">
                <a16:creationId xmlns:a16="http://schemas.microsoft.com/office/drawing/2014/main" xmlns="" id="{657BC0AC-04A3-605C-C809-38C93AFF5DB6}"/>
              </a:ext>
            </a:extLst>
          </p:cNvPr>
          <p:cNvSpPr txBox="1"/>
          <p:nvPr/>
        </p:nvSpPr>
        <p:spPr>
          <a:xfrm>
            <a:off x="558692" y="3077409"/>
            <a:ext cx="5181600"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err="1"/>
              <a:t>Influencer</a:t>
            </a:r>
            <a:r>
              <a:rPr lang="de-DE" sz="2400" dirty="0"/>
              <a:t> &amp; Verschwörungsideologen</a:t>
            </a:r>
          </a:p>
        </p:txBody>
      </p:sp>
      <p:sp>
        <p:nvSpPr>
          <p:cNvPr id="11" name="Textfeld 10">
            <a:extLst>
              <a:ext uri="{FF2B5EF4-FFF2-40B4-BE49-F238E27FC236}">
                <a16:creationId xmlns:a16="http://schemas.microsoft.com/office/drawing/2014/main" xmlns="" id="{657BC0AC-04A3-605C-C809-38C93AFF5DB6}"/>
              </a:ext>
            </a:extLst>
          </p:cNvPr>
          <p:cNvSpPr txBox="1"/>
          <p:nvPr/>
        </p:nvSpPr>
        <p:spPr>
          <a:xfrm>
            <a:off x="558692" y="4132232"/>
            <a:ext cx="5181600"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Politische Akteure &amp; Extremisten</a:t>
            </a:r>
          </a:p>
        </p:txBody>
      </p:sp>
      <p:sp>
        <p:nvSpPr>
          <p:cNvPr id="12" name="Textfeld 11">
            <a:extLst>
              <a:ext uri="{FF2B5EF4-FFF2-40B4-BE49-F238E27FC236}">
                <a16:creationId xmlns:a16="http://schemas.microsoft.com/office/drawing/2014/main" xmlns="" id="{657BC0AC-04A3-605C-C809-38C93AFF5DB6}"/>
              </a:ext>
            </a:extLst>
          </p:cNvPr>
          <p:cNvSpPr txBox="1"/>
          <p:nvPr/>
        </p:nvSpPr>
        <p:spPr>
          <a:xfrm>
            <a:off x="558692" y="5187055"/>
            <a:ext cx="5181600"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Ausländische Geheimdienste</a:t>
            </a:r>
          </a:p>
        </p:txBody>
      </p:sp>
    </p:spTree>
    <p:extLst>
      <p:ext uri="{BB962C8B-B14F-4D97-AF65-F5344CB8AC3E}">
        <p14:creationId xmlns:p14="http://schemas.microsoft.com/office/powerpoint/2010/main" val="1824390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2DC943C-2188-A120-DBA0-A1E5BE7BD07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A9066AE-9786-0CE3-F060-729150B4CBD8}"/>
              </a:ext>
            </a:extLst>
          </p:cNvPr>
          <p:cNvSpPr>
            <a:spLocks noGrp="1"/>
          </p:cNvSpPr>
          <p:nvPr>
            <p:ph type="title"/>
          </p:nvPr>
        </p:nvSpPr>
        <p:spPr>
          <a:xfrm>
            <a:off x="558692" y="194988"/>
            <a:ext cx="10515600" cy="1325563"/>
          </a:xfrm>
        </p:spPr>
        <p:txBody>
          <a:bodyPr vert="horz" lIns="91440" tIns="45720" rIns="91440" bIns="45720" rtlCol="0" anchor="b">
            <a:normAutofit/>
          </a:bodyPr>
          <a:lstStyle/>
          <a:p>
            <a:r>
              <a:rPr lang="de-DE" b="1" dirty="0">
                <a:solidFill>
                  <a:srgbClr val="1A3277"/>
                </a:solidFill>
                <a:latin typeface="+mn-lt"/>
              </a:rPr>
              <a:t>Verbreitung – wie wird verbreitet?</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E83D7895-1A9C-5C8B-9F16-40EBA94AC354}"/>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32A2BC3C-E3BF-99FF-1ACF-25125F3D21D4}"/>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24907D8A-B644-3A7B-7FBE-189E00251C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1DD3EF45-23D2-5357-D22E-97369A4C2B37}"/>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pic>
        <p:nvPicPr>
          <p:cNvPr id="23554" name="Picture 2" descr="Mit Kommunikation: richtige Entscheidungen treffen - bgw-online">
            <a:extLst>
              <a:ext uri="{FF2B5EF4-FFF2-40B4-BE49-F238E27FC236}">
                <a16:creationId xmlns:a16="http://schemas.microsoft.com/office/drawing/2014/main" xmlns="" id="{5E91A166-3D86-1C65-77E5-95B18A1FD0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107" y="1581873"/>
            <a:ext cx="5181600" cy="3886200"/>
          </a:xfrm>
          <a:prstGeom prst="rect">
            <a:avLst/>
          </a:prstGeom>
          <a:noFill/>
          <a:extLst>
            <a:ext uri="{909E8E84-426E-40DD-AFC4-6F175D3DCCD1}">
              <a14:hiddenFill xmlns:a14="http://schemas.microsoft.com/office/drawing/2010/main">
                <a:solidFill>
                  <a:srgbClr val="FFFFFF"/>
                </a:solidFill>
              </a14:hiddenFill>
            </a:ext>
          </a:extLst>
        </p:spPr>
      </p:pic>
      <p:sp>
        <p:nvSpPr>
          <p:cNvPr id="9" name="Textfeld 8">
            <a:extLst>
              <a:ext uri="{FF2B5EF4-FFF2-40B4-BE49-F238E27FC236}">
                <a16:creationId xmlns:a16="http://schemas.microsoft.com/office/drawing/2014/main" xmlns="" id="{657BC0AC-04A3-605C-C809-38C93AFF5DB6}"/>
              </a:ext>
            </a:extLst>
          </p:cNvPr>
          <p:cNvSpPr txBox="1"/>
          <p:nvPr/>
        </p:nvSpPr>
        <p:spPr>
          <a:xfrm>
            <a:off x="558692" y="1754210"/>
            <a:ext cx="5403958"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Soziale Medien</a:t>
            </a:r>
          </a:p>
        </p:txBody>
      </p:sp>
      <p:sp>
        <p:nvSpPr>
          <p:cNvPr id="11" name="Textfeld 10">
            <a:extLst>
              <a:ext uri="{FF2B5EF4-FFF2-40B4-BE49-F238E27FC236}">
                <a16:creationId xmlns:a16="http://schemas.microsoft.com/office/drawing/2014/main" xmlns="" id="{657BC0AC-04A3-605C-C809-38C93AFF5DB6}"/>
              </a:ext>
            </a:extLst>
          </p:cNvPr>
          <p:cNvSpPr txBox="1"/>
          <p:nvPr/>
        </p:nvSpPr>
        <p:spPr>
          <a:xfrm>
            <a:off x="558692" y="2767088"/>
            <a:ext cx="5403958"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Alternative Medien &amp; Blogs</a:t>
            </a:r>
          </a:p>
        </p:txBody>
      </p:sp>
      <p:sp>
        <p:nvSpPr>
          <p:cNvPr id="12" name="Textfeld 11">
            <a:extLst>
              <a:ext uri="{FF2B5EF4-FFF2-40B4-BE49-F238E27FC236}">
                <a16:creationId xmlns:a16="http://schemas.microsoft.com/office/drawing/2014/main" xmlns="" id="{657BC0AC-04A3-605C-C809-38C93AFF5DB6}"/>
              </a:ext>
            </a:extLst>
          </p:cNvPr>
          <p:cNvSpPr txBox="1"/>
          <p:nvPr/>
        </p:nvSpPr>
        <p:spPr>
          <a:xfrm>
            <a:off x="558692" y="3784251"/>
            <a:ext cx="5403958"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Messenger-Dienste</a:t>
            </a:r>
          </a:p>
        </p:txBody>
      </p:sp>
      <p:sp>
        <p:nvSpPr>
          <p:cNvPr id="16" name="Textfeld 15">
            <a:extLst>
              <a:ext uri="{FF2B5EF4-FFF2-40B4-BE49-F238E27FC236}">
                <a16:creationId xmlns:a16="http://schemas.microsoft.com/office/drawing/2014/main" xmlns="" id="{657BC0AC-04A3-605C-C809-38C93AFF5DB6}"/>
              </a:ext>
            </a:extLst>
          </p:cNvPr>
          <p:cNvSpPr txBox="1"/>
          <p:nvPr/>
        </p:nvSpPr>
        <p:spPr>
          <a:xfrm>
            <a:off x="558692" y="4747139"/>
            <a:ext cx="5403958"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Öffentliche Auftritte &amp; Demonstrationen</a:t>
            </a:r>
          </a:p>
        </p:txBody>
      </p:sp>
      <p:sp>
        <p:nvSpPr>
          <p:cNvPr id="17" name="Textfeld 16">
            <a:extLst>
              <a:ext uri="{FF2B5EF4-FFF2-40B4-BE49-F238E27FC236}">
                <a16:creationId xmlns:a16="http://schemas.microsoft.com/office/drawing/2014/main" xmlns="" id="{657BC0AC-04A3-605C-C809-38C93AFF5DB6}"/>
              </a:ext>
            </a:extLst>
          </p:cNvPr>
          <p:cNvSpPr txBox="1"/>
          <p:nvPr/>
        </p:nvSpPr>
        <p:spPr>
          <a:xfrm>
            <a:off x="558692" y="5728050"/>
            <a:ext cx="5403958" cy="715089"/>
          </a:xfrm>
          <a:prstGeom prst="roundRect">
            <a:avLst/>
          </a:prstGeom>
          <a:solidFill>
            <a:schemeClr val="accent2">
              <a:lumMod val="40000"/>
              <a:lumOff val="60000"/>
            </a:schemeClr>
          </a:solidFill>
        </p:spPr>
        <p:txBody>
          <a:bodyPr wrap="square" rtlCol="0">
            <a:spAutoFit/>
          </a:bodyPr>
          <a:lstStyle/>
          <a:p>
            <a:pPr algn="ctr">
              <a:lnSpc>
                <a:spcPct val="150000"/>
              </a:lnSpc>
            </a:pPr>
            <a:r>
              <a:rPr lang="de-DE" sz="2400" dirty="0"/>
              <a:t>Bücher, Filme, Podcasts</a:t>
            </a:r>
          </a:p>
        </p:txBody>
      </p:sp>
    </p:spTree>
    <p:extLst>
      <p:ext uri="{BB962C8B-B14F-4D97-AF65-F5344CB8AC3E}">
        <p14:creationId xmlns:p14="http://schemas.microsoft.com/office/powerpoint/2010/main" val="3176663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E93E304-D3A6-CBA4-02A7-A7FC955D1B7E}"/>
            </a:ext>
          </a:extLst>
        </p:cNvPr>
        <p:cNvGrpSpPr/>
        <p:nvPr/>
      </p:nvGrpSpPr>
      <p:grpSpPr>
        <a:xfrm>
          <a:off x="0" y="0"/>
          <a:ext cx="0" cy="0"/>
          <a:chOff x="0" y="0"/>
          <a:chExt cx="0" cy="0"/>
        </a:xfrm>
      </p:grpSpPr>
      <p:pic>
        <p:nvPicPr>
          <p:cNvPr id="8194" name="Picture 2" descr="Gespaltenes Europa: Bürger sehen zunehmende Konflikte und abnehmende  Toleranz in der Gesellschaft | Ipsos">
            <a:extLst>
              <a:ext uri="{FF2B5EF4-FFF2-40B4-BE49-F238E27FC236}">
                <a16:creationId xmlns:a16="http://schemas.microsoft.com/office/drawing/2014/main" xmlns="" id="{81C6C2E6-32B7-217C-69DB-75231093D3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12192000" cy="6865188"/>
          </a:xfrm>
          <a:prstGeom prst="rect">
            <a:avLst/>
          </a:prstGeom>
          <a:noFill/>
          <a:extLst>
            <a:ext uri="{909E8E84-426E-40DD-AFC4-6F175D3DCCD1}">
              <a14:hiddenFill xmlns:a14="http://schemas.microsoft.com/office/drawing/2010/main">
                <a:solidFill>
                  <a:srgbClr val="FFFFFF"/>
                </a:solidFill>
              </a14:hiddenFill>
            </a:ext>
          </a:extLst>
        </p:spPr>
      </p:pic>
      <p:sp>
        <p:nvSpPr>
          <p:cNvPr id="15" name="Rechteck 14">
            <a:extLst>
              <a:ext uri="{FF2B5EF4-FFF2-40B4-BE49-F238E27FC236}">
                <a16:creationId xmlns:a16="http://schemas.microsoft.com/office/drawing/2014/main" xmlns="" id="{5E582568-DA76-86E2-F9A0-C08A6096307A}"/>
              </a:ext>
            </a:extLst>
          </p:cNvPr>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A43581ED-C8E5-FA73-1C3B-A64BD44A9F1E}"/>
              </a:ext>
            </a:extLst>
          </p:cNvPr>
          <p:cNvSpPr/>
          <p:nvPr/>
        </p:nvSpPr>
        <p:spPr>
          <a:xfrm>
            <a:off x="-1" y="3432225"/>
            <a:ext cx="12192001"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spcBef>
                <a:spcPts val="0"/>
              </a:spcBef>
              <a:spcAft>
                <a:spcPts val="0"/>
              </a:spcAft>
              <a:buNone/>
            </a:pPr>
            <a:r>
              <a:rPr lang="de-DE" sz="6000" b="1" dirty="0">
                <a:solidFill>
                  <a:srgbClr val="292E63"/>
                </a:solidFill>
                <a:latin typeface="Calibri"/>
                <a:ea typeface="Calibri"/>
                <a:cs typeface="Calibri"/>
                <a:sym typeface="Calibri"/>
              </a:rPr>
              <a:t>Gefahren</a:t>
            </a:r>
            <a:endParaRPr lang="de-DE" sz="6000" dirty="0"/>
          </a:p>
        </p:txBody>
      </p:sp>
      <p:grpSp>
        <p:nvGrpSpPr>
          <p:cNvPr id="12" name="Gruppieren 11">
            <a:extLst>
              <a:ext uri="{FF2B5EF4-FFF2-40B4-BE49-F238E27FC236}">
                <a16:creationId xmlns:a16="http://schemas.microsoft.com/office/drawing/2014/main" xmlns="" id="{D83FEE7C-27D0-95EF-753D-9F863500EC43}"/>
              </a:ext>
            </a:extLst>
          </p:cNvPr>
          <p:cNvGrpSpPr>
            <a:grpSpLocks noChangeAspect="1"/>
          </p:cNvGrpSpPr>
          <p:nvPr/>
        </p:nvGrpSpPr>
        <p:grpSpPr>
          <a:xfrm>
            <a:off x="10752881" y="0"/>
            <a:ext cx="1080000" cy="1080000"/>
            <a:chOff x="7558386" y="1690193"/>
            <a:chExt cx="1080000" cy="1080000"/>
          </a:xfrm>
        </p:grpSpPr>
        <p:sp>
          <p:nvSpPr>
            <p:cNvPr id="13" name="Ellipse 2">
              <a:extLst>
                <a:ext uri="{FF2B5EF4-FFF2-40B4-BE49-F238E27FC236}">
                  <a16:creationId xmlns:a16="http://schemas.microsoft.com/office/drawing/2014/main" xmlns="" id="{694797DD-415D-A12E-42F1-DB1C44A7E426}"/>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13">
              <a:extLst>
                <a:ext uri="{FF2B5EF4-FFF2-40B4-BE49-F238E27FC236}">
                  <a16:creationId xmlns:a16="http://schemas.microsoft.com/office/drawing/2014/main" xmlns="" id="{111ED79F-5BBF-F312-48AE-331095E64B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Tree>
    <p:extLst>
      <p:ext uri="{BB962C8B-B14F-4D97-AF65-F5344CB8AC3E}">
        <p14:creationId xmlns:p14="http://schemas.microsoft.com/office/powerpoint/2010/main" val="3647886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C8A4BCB-2B1E-D52E-63D2-45735E09BD4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1FA3A1C3-59E7-61F0-1FDB-E1E49361D8F5}"/>
              </a:ext>
            </a:extLst>
          </p:cNvPr>
          <p:cNvSpPr>
            <a:spLocks noGrp="1"/>
          </p:cNvSpPr>
          <p:nvPr>
            <p:ph type="title"/>
          </p:nvPr>
        </p:nvSpPr>
        <p:spPr>
          <a:xfrm>
            <a:off x="558693" y="357768"/>
            <a:ext cx="10515600" cy="1325563"/>
          </a:xfrm>
        </p:spPr>
        <p:txBody>
          <a:bodyPr vert="horz" lIns="91440" tIns="45720" rIns="91440" bIns="45720" rtlCol="0" anchor="b">
            <a:normAutofit/>
          </a:bodyPr>
          <a:lstStyle/>
          <a:p>
            <a:pPr>
              <a:buNone/>
            </a:pPr>
            <a:r>
              <a:rPr lang="de-DE" b="1" dirty="0">
                <a:solidFill>
                  <a:srgbClr val="1A3277"/>
                </a:solidFill>
                <a:latin typeface="Calibri" panose="020F0502020204030204" pitchFamily="34" charset="0"/>
                <a:cs typeface="Calibri" panose="020F0502020204030204" pitchFamily="34" charset="0"/>
              </a:rPr>
              <a:t>Wenn Lügen wirken</a:t>
            </a:r>
          </a:p>
        </p:txBody>
      </p:sp>
      <p:grpSp>
        <p:nvGrpSpPr>
          <p:cNvPr id="13" name="Gruppieren 12">
            <a:extLst>
              <a:ext uri="{FF2B5EF4-FFF2-40B4-BE49-F238E27FC236}">
                <a16:creationId xmlns:a16="http://schemas.microsoft.com/office/drawing/2014/main" xmlns="" id="{8CA7C12B-F3C7-4FC5-BEF7-3852A4F90463}"/>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2541C891-25D1-60A0-57B9-F7296750CCA2}"/>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43D0B21-BA48-C62D-EA34-08786F59F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2E027A9-044A-8185-03D4-4BD3142AF352}"/>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7" name="Textfeld 6">
            <a:extLst>
              <a:ext uri="{FF2B5EF4-FFF2-40B4-BE49-F238E27FC236}">
                <a16:creationId xmlns:a16="http://schemas.microsoft.com/office/drawing/2014/main" xmlns="" id="{73FB80FB-187A-E36A-18B1-98F9365D6DEC}"/>
              </a:ext>
            </a:extLst>
          </p:cNvPr>
          <p:cNvSpPr txBox="1"/>
          <p:nvPr/>
        </p:nvSpPr>
        <p:spPr>
          <a:xfrm>
            <a:off x="558692" y="1786373"/>
            <a:ext cx="10515599" cy="4937522"/>
          </a:xfrm>
          <a:prstGeom prst="roundRect">
            <a:avLst/>
          </a:prstGeom>
          <a:solidFill>
            <a:schemeClr val="accent1">
              <a:lumMod val="40000"/>
              <a:lumOff val="60000"/>
            </a:schemeClr>
          </a:solidFill>
        </p:spPr>
        <p:txBody>
          <a:bodyPr wrap="square">
            <a:spAutoFit/>
          </a:bodyPr>
          <a:lstStyle/>
          <a:p>
            <a:pPr>
              <a:spcAft>
                <a:spcPts val="600"/>
              </a:spcAft>
            </a:pPr>
            <a:r>
              <a:rPr lang="de-DE" sz="2400" b="1" dirty="0">
                <a:solidFill>
                  <a:srgbClr val="1A3277"/>
                </a:solidFill>
              </a:rPr>
              <a:t>Arbeitsauftrag</a:t>
            </a:r>
          </a:p>
          <a:p>
            <a:pPr>
              <a:spcAft>
                <a:spcPts val="600"/>
              </a:spcAft>
            </a:pPr>
            <a:r>
              <a:rPr lang="de-DE" sz="2400" dirty="0"/>
              <a:t>Macht euch Gedanken zu den untenstehenden Fragen und haltet </a:t>
            </a:r>
            <a:r>
              <a:rPr lang="de-DE" sz="2400" dirty="0" smtClean="0"/>
              <a:t>sie auf </a:t>
            </a:r>
            <a:r>
              <a:rPr lang="de-DE" sz="2400" dirty="0"/>
              <a:t>den farbigen Karten fest. Pinnt sie anschließend an die </a:t>
            </a:r>
            <a:r>
              <a:rPr lang="de-DE" sz="2400" dirty="0" smtClean="0"/>
              <a:t>entsprechende Stelle an der Tafel oder der Wand. </a:t>
            </a:r>
            <a:r>
              <a:rPr lang="de-DE" sz="2400" dirty="0"/>
              <a:t>Schreibt pro Karte </a:t>
            </a:r>
            <a:r>
              <a:rPr lang="de-DE" sz="2400" b="1" dirty="0"/>
              <a:t>einen </a:t>
            </a:r>
            <a:r>
              <a:rPr lang="de-DE" sz="2400" dirty="0"/>
              <a:t>Punkt.</a:t>
            </a:r>
          </a:p>
          <a:p>
            <a:endParaRPr lang="de-DE" sz="2400" b="1" dirty="0">
              <a:solidFill>
                <a:srgbClr val="1A3277"/>
              </a:solidFill>
            </a:endParaRPr>
          </a:p>
          <a:p>
            <a:pPr marL="514350" indent="-514350">
              <a:spcAft>
                <a:spcPts val="600"/>
              </a:spcAft>
              <a:buAutoNum type="arabicPeriod"/>
            </a:pPr>
            <a:r>
              <a:rPr lang="de-DE" sz="2400" dirty="0" smtClean="0"/>
              <a:t>Welche </a:t>
            </a:r>
            <a:r>
              <a:rPr lang="de-DE" sz="2400" b="1" dirty="0"/>
              <a:t>persönlichen Folgen </a:t>
            </a:r>
            <a:r>
              <a:rPr lang="de-DE" sz="2400" dirty="0"/>
              <a:t>kann Verschwörungsglaube für einzelne Menschen haben? </a:t>
            </a:r>
            <a:endParaRPr lang="de-DE" sz="2400" dirty="0" smtClean="0"/>
          </a:p>
          <a:p>
            <a:pPr marL="514350" indent="-514350">
              <a:spcAft>
                <a:spcPts val="600"/>
              </a:spcAft>
              <a:buAutoNum type="arabicPeriod"/>
            </a:pPr>
            <a:r>
              <a:rPr lang="de-DE" sz="2400" dirty="0" smtClean="0"/>
              <a:t>Wie </a:t>
            </a:r>
            <a:r>
              <a:rPr lang="de-DE" sz="2400" dirty="0"/>
              <a:t>verändern Verschwörungserzählungen unser </a:t>
            </a:r>
            <a:r>
              <a:rPr lang="de-DE" sz="2400" b="1" dirty="0"/>
              <a:t>gesellschaftliches Zusammenleben</a:t>
            </a:r>
            <a:r>
              <a:rPr lang="de-DE" sz="2400" dirty="0" smtClean="0"/>
              <a:t>? </a:t>
            </a:r>
          </a:p>
          <a:p>
            <a:pPr marL="514350" indent="-514350">
              <a:spcAft>
                <a:spcPts val="600"/>
              </a:spcAft>
              <a:buAutoNum type="arabicPeriod"/>
            </a:pPr>
            <a:r>
              <a:rPr lang="de-DE" sz="2400" dirty="0" smtClean="0"/>
              <a:t>Inwiefern </a:t>
            </a:r>
            <a:r>
              <a:rPr lang="de-DE" sz="2400" dirty="0"/>
              <a:t>können Verschwörungserzählungen </a:t>
            </a:r>
            <a:r>
              <a:rPr lang="de-DE" sz="2400" b="1" dirty="0"/>
              <a:t>demokratische Strukturen und Prozesse</a:t>
            </a:r>
            <a:r>
              <a:rPr lang="de-DE" sz="2400" dirty="0"/>
              <a:t> gefährden</a:t>
            </a:r>
            <a:r>
              <a:rPr lang="de-DE" sz="2400" dirty="0" smtClean="0"/>
              <a:t>? </a:t>
            </a:r>
            <a:endParaRPr lang="de-DE" sz="2400" dirty="0"/>
          </a:p>
        </p:txBody>
      </p:sp>
      <p:pic>
        <p:nvPicPr>
          <p:cNvPr id="8" name="Grafik 7" descr="Ein Bild, das Schwarz, Dunkelheit enthält.&#10;&#10;KI-generierte Inhalte können fehlerhaft sein."/>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53265" y="1222770"/>
            <a:ext cx="1346790" cy="1265274"/>
          </a:xfrm>
          <a:prstGeom prst="rect">
            <a:avLst/>
          </a:prstGeom>
          <a:noFill/>
          <a:ln>
            <a:noFill/>
          </a:ln>
        </p:spPr>
      </p:pic>
    </p:spTree>
    <p:extLst>
      <p:ext uri="{BB962C8B-B14F-4D97-AF65-F5344CB8AC3E}">
        <p14:creationId xmlns:p14="http://schemas.microsoft.com/office/powerpoint/2010/main" val="2378481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5729B08-564C-53B0-C744-87CD8A0F199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7FC15CC5-BDF0-E1F7-535A-E9D07147C694}"/>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Quellen und weiterführende Informationen</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8A36D5DB-C004-766C-6253-703A6CD1522D}"/>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C5EC2D07-E97F-C080-1835-1EBC6A4930F8}"/>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5D4EE848-A2B2-FDBD-3CB7-7D5C129E6A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4" name="Textfeld 3">
            <a:extLst>
              <a:ext uri="{FF2B5EF4-FFF2-40B4-BE49-F238E27FC236}">
                <a16:creationId xmlns:a16="http://schemas.microsoft.com/office/drawing/2014/main" xmlns="" id="{D96470DE-4D19-F16E-E392-F09257E849D9}"/>
              </a:ext>
            </a:extLst>
          </p:cNvPr>
          <p:cNvSpPr txBox="1"/>
          <p:nvPr/>
        </p:nvSpPr>
        <p:spPr>
          <a:xfrm>
            <a:off x="558694" y="1475608"/>
            <a:ext cx="11274187" cy="5262979"/>
          </a:xfrm>
          <a:prstGeom prst="rect">
            <a:avLst/>
          </a:prstGeom>
          <a:noFill/>
        </p:spPr>
        <p:txBody>
          <a:bodyPr wrap="square" rtlCol="0">
            <a:spAutoFit/>
          </a:bodyPr>
          <a:lstStyle/>
          <a:p>
            <a:r>
              <a:rPr lang="de-DE" sz="1600" b="1" dirty="0" err="1"/>
              <a:t>Brodnig</a:t>
            </a:r>
            <a:r>
              <a:rPr lang="de-DE" sz="1600" b="1" dirty="0"/>
              <a:t>, I. </a:t>
            </a:r>
            <a:r>
              <a:rPr lang="de-DE" sz="1600" dirty="0"/>
              <a:t>(2021). Einspruch! Verschwörungsmythen und </a:t>
            </a:r>
            <a:r>
              <a:rPr lang="de-DE" sz="1600" dirty="0" err="1"/>
              <a:t>Fake</a:t>
            </a:r>
            <a:r>
              <a:rPr lang="de-DE" sz="1600" dirty="0"/>
              <a:t> News kontern – in der Familie, im Freundeskreis und online. Wien: Brandstätter.</a:t>
            </a:r>
          </a:p>
          <a:p>
            <a:r>
              <a:rPr lang="de-DE" sz="1600" b="1" dirty="0"/>
              <a:t>Butter, M. </a:t>
            </a:r>
            <a:r>
              <a:rPr lang="de-DE" sz="1600" dirty="0"/>
              <a:t>(2018). Nichts ist, wie es scheint: Über Verschwörungstheorien. Berlin: Suhrkamp.</a:t>
            </a:r>
          </a:p>
          <a:p>
            <a:r>
              <a:rPr lang="de-DE" sz="1600" b="1" dirty="0"/>
              <a:t>Butter, M.</a:t>
            </a:r>
            <a:r>
              <a:rPr lang="de-DE" sz="1600" dirty="0"/>
              <a:t> (2021). Verschwörungstheorien: Eine Einführung. </a:t>
            </a:r>
            <a:r>
              <a:rPr lang="de-DE" sz="1600" i="1" dirty="0" err="1"/>
              <a:t>APuZ</a:t>
            </a:r>
            <a:r>
              <a:rPr lang="de-DE" sz="1600" dirty="0"/>
              <a:t>. Frankfurt am Main:  </a:t>
            </a:r>
            <a:r>
              <a:rPr lang="de-DE" sz="1600" dirty="0" err="1"/>
              <a:t>Societäts</a:t>
            </a:r>
            <a:r>
              <a:rPr lang="de-DE" sz="1600" dirty="0"/>
              <a:t>-Verlag. Abgerufen via: </a:t>
            </a:r>
            <a:r>
              <a:rPr lang="de-DE" sz="1600" u="sng" dirty="0">
                <a:hlinkClick r:id="rId4"/>
              </a:rPr>
              <a:t>https://www.bpb.de/shop/zeitschriften/apuz/</a:t>
            </a:r>
            <a:br>
              <a:rPr lang="de-DE" sz="1600" u="sng" dirty="0">
                <a:hlinkClick r:id="rId4"/>
              </a:rPr>
            </a:br>
            <a:r>
              <a:rPr lang="de-DE" sz="1600" u="sng" dirty="0">
                <a:hlinkClick r:id="rId4"/>
              </a:rPr>
              <a:t>verschwoerungstheorien-2021/339276/</a:t>
            </a:r>
            <a:r>
              <a:rPr lang="de-DE" sz="1600" u="sng" dirty="0" err="1">
                <a:hlinkClick r:id="rId4"/>
              </a:rPr>
              <a:t>verschwoerungstheorien</a:t>
            </a:r>
            <a:r>
              <a:rPr lang="de-DE" sz="1600" u="sng" dirty="0">
                <a:hlinkClick r:id="rId4"/>
              </a:rPr>
              <a:t>-eine-</a:t>
            </a:r>
            <a:r>
              <a:rPr lang="de-DE" sz="1600" u="sng" dirty="0" err="1">
                <a:hlinkClick r:id="rId4"/>
              </a:rPr>
              <a:t>einfuehrung</a:t>
            </a:r>
            <a:r>
              <a:rPr lang="de-DE" sz="1600" u="sng" dirty="0">
                <a:hlinkClick r:id="rId4"/>
              </a:rPr>
              <a:t>/</a:t>
            </a:r>
            <a:r>
              <a:rPr lang="de-DE" sz="1600" dirty="0"/>
              <a:t> </a:t>
            </a:r>
          </a:p>
          <a:p>
            <a:r>
              <a:rPr lang="de-DE" sz="1600" b="1" dirty="0"/>
              <a:t>Butter, M. </a:t>
            </a:r>
            <a:r>
              <a:rPr lang="de-DE" sz="1600" dirty="0"/>
              <a:t>(2021). </a:t>
            </a:r>
            <a:r>
              <a:rPr lang="de-DE" sz="1600" i="1" dirty="0"/>
              <a:t>Verschwörungstheorien: Geschichte – Wirkung – Konsequenzen</a:t>
            </a:r>
            <a:r>
              <a:rPr lang="de-DE" sz="1600" dirty="0"/>
              <a:t>. </a:t>
            </a:r>
            <a:r>
              <a:rPr lang="en-US" sz="1600" dirty="0" err="1"/>
              <a:t>München</a:t>
            </a:r>
            <a:r>
              <a:rPr lang="en-US" sz="1600" dirty="0"/>
              <a:t>: C.H. Beck.</a:t>
            </a:r>
            <a:endParaRPr lang="de-DE" sz="1600" dirty="0"/>
          </a:p>
          <a:p>
            <a:r>
              <a:rPr lang="en-US" sz="1600" b="1" dirty="0" err="1"/>
              <a:t>Imhoff</a:t>
            </a:r>
            <a:r>
              <a:rPr lang="en-US" sz="1600" b="1" dirty="0"/>
              <a:t>, R., &amp; </a:t>
            </a:r>
            <a:r>
              <a:rPr lang="en-US" sz="1600" b="1" dirty="0" err="1"/>
              <a:t>Bruder</a:t>
            </a:r>
            <a:r>
              <a:rPr lang="en-US" sz="1600" b="1" dirty="0"/>
              <a:t>, M. </a:t>
            </a:r>
            <a:r>
              <a:rPr lang="en-US" sz="1600" dirty="0"/>
              <a:t>(2014). Speaking (un-)truth to power: Conspiracy mentality as a </a:t>
            </a:r>
            <a:r>
              <a:rPr lang="en-US" sz="1600" dirty="0" err="1"/>
              <a:t>generalised</a:t>
            </a:r>
            <a:r>
              <a:rPr lang="en-US" sz="1600" dirty="0"/>
              <a:t> political attitude. </a:t>
            </a:r>
            <a:r>
              <a:rPr lang="en-US" sz="1600" i="1" dirty="0"/>
              <a:t>European Journal of Personality, 28</a:t>
            </a:r>
            <a:r>
              <a:rPr lang="en-US" sz="1600" dirty="0"/>
              <a:t>(1), 25-43. </a:t>
            </a:r>
            <a:r>
              <a:rPr lang="en-US" sz="1600" dirty="0" err="1"/>
              <a:t>Abgerufen</a:t>
            </a:r>
            <a:r>
              <a:rPr lang="en-US" sz="1600" dirty="0"/>
              <a:t> via: </a:t>
            </a:r>
            <a:r>
              <a:rPr lang="en-US" sz="1600" u="sng" dirty="0">
                <a:hlinkClick r:id="rId5"/>
              </a:rPr>
              <a:t>https://doi.org/10.1002/per.1930</a:t>
            </a:r>
            <a:endParaRPr lang="de-DE" sz="1600" dirty="0"/>
          </a:p>
          <a:p>
            <a:r>
              <a:rPr lang="en-US" sz="1600" b="1" dirty="0" err="1"/>
              <a:t>Lamberty</a:t>
            </a:r>
            <a:r>
              <a:rPr lang="en-US" sz="1600" b="1" dirty="0"/>
              <a:t>, P., &amp; </a:t>
            </a:r>
            <a:r>
              <a:rPr lang="en-US" sz="1600" b="1" dirty="0" err="1"/>
              <a:t>Nocun</a:t>
            </a:r>
            <a:r>
              <a:rPr lang="en-US" sz="1600" b="1" dirty="0"/>
              <a:t>, K. </a:t>
            </a:r>
            <a:r>
              <a:rPr lang="en-US" sz="1600" dirty="0"/>
              <a:t>(2020). Fake Facts. </a:t>
            </a:r>
            <a:r>
              <a:rPr lang="de-DE" sz="1600" dirty="0"/>
              <a:t>Wie Verschwörungstheorien unser Denken bestimmen. München: Quadriga.</a:t>
            </a:r>
          </a:p>
          <a:p>
            <a:r>
              <a:rPr lang="de-DE" sz="1600" b="1" dirty="0" err="1"/>
              <a:t>Lamberty</a:t>
            </a:r>
            <a:r>
              <a:rPr lang="de-DE" sz="1600" b="1" dirty="0"/>
              <a:t>, P., &amp; </a:t>
            </a:r>
            <a:r>
              <a:rPr lang="de-DE" sz="1600" b="1" dirty="0" err="1"/>
              <a:t>Nocun</a:t>
            </a:r>
            <a:r>
              <a:rPr lang="de-DE" sz="1600" b="1" dirty="0"/>
              <a:t>, K</a:t>
            </a:r>
            <a:r>
              <a:rPr lang="de-DE" sz="1600" dirty="0"/>
              <a:t>. (2021). True Facts. Was gegen Verschwörungserzählungen wirklich hilft. </a:t>
            </a:r>
            <a:r>
              <a:rPr lang="en-US" sz="1600" dirty="0" err="1"/>
              <a:t>München</a:t>
            </a:r>
            <a:r>
              <a:rPr lang="en-US" sz="1600" dirty="0"/>
              <a:t>: </a:t>
            </a:r>
            <a:r>
              <a:rPr lang="en-US" sz="1600" dirty="0" err="1"/>
              <a:t>Quadriga</a:t>
            </a:r>
            <a:r>
              <a:rPr lang="en-US" sz="1600" dirty="0"/>
              <a:t>.</a:t>
            </a:r>
            <a:endParaRPr lang="de-DE" sz="1600" dirty="0"/>
          </a:p>
          <a:p>
            <a:r>
              <a:rPr lang="en-US" sz="1600" b="1" dirty="0"/>
              <a:t>Lewandowsky, S., &amp; Cook, J. </a:t>
            </a:r>
            <a:r>
              <a:rPr lang="en-US" sz="1600" dirty="0"/>
              <a:t>(2020). The Conspiracy Theory Handbook. Monash University &amp; University of Queensland. </a:t>
            </a:r>
            <a:r>
              <a:rPr lang="en-US" sz="1600" dirty="0" err="1"/>
              <a:t>Abgerufen</a:t>
            </a:r>
            <a:r>
              <a:rPr lang="en-US" sz="1600" dirty="0"/>
              <a:t> via: </a:t>
            </a:r>
            <a:r>
              <a:rPr lang="en-US" sz="1600" u="sng" dirty="0">
                <a:hlinkClick r:id="rId6"/>
              </a:rPr>
              <a:t>https://www.climatechangecommunication.org/conspiracy-theory-handbook</a:t>
            </a:r>
            <a:endParaRPr lang="de-DE" sz="1600" dirty="0"/>
          </a:p>
          <a:p>
            <a:r>
              <a:rPr lang="en-US" sz="1600" b="1" dirty="0" err="1"/>
              <a:t>Romer</a:t>
            </a:r>
            <a:r>
              <a:rPr lang="en-US" sz="1600" b="1" dirty="0"/>
              <a:t>, D., &amp; Jamieson, K. H. </a:t>
            </a:r>
            <a:r>
              <a:rPr lang="en-US" sz="1600" dirty="0"/>
              <a:t>(2020). Conspiracy theories as barriers to controlling the spread of COVID-19 in the U.S. </a:t>
            </a:r>
            <a:r>
              <a:rPr lang="en-US" sz="1600" i="1" dirty="0"/>
              <a:t>Social Science &amp; Medicine, 263</a:t>
            </a:r>
            <a:r>
              <a:rPr lang="en-US" sz="1600" dirty="0"/>
              <a:t>, 113356. </a:t>
            </a:r>
            <a:r>
              <a:rPr lang="de-DE" sz="1600" dirty="0"/>
              <a:t>Abgerufen via: </a:t>
            </a:r>
            <a:r>
              <a:rPr lang="de-DE" sz="1600" u="sng" dirty="0"/>
              <a:t>https://www.sciencedirect.com/science/article/pii/S027795362030575X</a:t>
            </a:r>
            <a:endParaRPr lang="de-DE" sz="1600" dirty="0"/>
          </a:p>
          <a:p>
            <a:r>
              <a:rPr lang="de-DE" sz="1600" b="1" dirty="0"/>
              <a:t>Van </a:t>
            </a:r>
            <a:r>
              <a:rPr lang="de-DE" sz="1600" b="1" dirty="0" err="1"/>
              <a:t>Prooijen</a:t>
            </a:r>
            <a:r>
              <a:rPr lang="de-DE" sz="1600" b="1" dirty="0"/>
              <a:t>, J.-W. </a:t>
            </a:r>
            <a:r>
              <a:rPr lang="de-DE" sz="1600" dirty="0"/>
              <a:t>(2018). </a:t>
            </a:r>
            <a:r>
              <a:rPr lang="en-US" sz="1600" dirty="0"/>
              <a:t>The psychology of conspiracy theories. New York: Routledge.</a:t>
            </a:r>
            <a:endParaRPr lang="de-DE" sz="1600" dirty="0"/>
          </a:p>
          <a:p>
            <a:r>
              <a:rPr lang="en-US" sz="1600" b="1" dirty="0"/>
              <a:t>Van </a:t>
            </a:r>
            <a:r>
              <a:rPr lang="en-US" sz="1600" b="1" dirty="0" err="1"/>
              <a:t>Prooijen</a:t>
            </a:r>
            <a:r>
              <a:rPr lang="en-US" sz="1600" b="1" dirty="0"/>
              <a:t>, J.-W., &amp; Douglas, K. M. </a:t>
            </a:r>
            <a:r>
              <a:rPr lang="en-US" sz="1600" dirty="0"/>
              <a:t>(2017). Conspiracy theories as part of history: The role of societal crisis situations. </a:t>
            </a:r>
            <a:r>
              <a:rPr lang="de-DE" sz="1600" i="1" dirty="0"/>
              <a:t>Memory Studies, 10</a:t>
            </a:r>
            <a:r>
              <a:rPr lang="de-DE" sz="1600" dirty="0"/>
              <a:t>(3), 323 -333. Abgerufen via: </a:t>
            </a:r>
            <a:r>
              <a:rPr lang="de-DE" sz="1600" u="sng" dirty="0">
                <a:hlinkClick r:id="rId7"/>
              </a:rPr>
              <a:t>https://doi.org/10.1177/1750698017701615</a:t>
            </a:r>
            <a:endParaRPr lang="de-DE" sz="1600" dirty="0"/>
          </a:p>
          <a:p>
            <a:r>
              <a:rPr lang="de-DE" sz="1600" b="1" dirty="0"/>
              <a:t>ZDF. </a:t>
            </a:r>
            <a:r>
              <a:rPr lang="de-DE" sz="1600" dirty="0"/>
              <a:t>(2023). Verschwörung. Doku-Reihe. Abgerufen via:  </a:t>
            </a:r>
            <a:r>
              <a:rPr lang="de-DE" sz="1600" u="sng" dirty="0"/>
              <a:t>https://www.zdf.de/dokus/verschwoerungen-die-wahrheit-der-anderen-100</a:t>
            </a:r>
            <a:endParaRPr lang="de-DE" sz="1600" dirty="0"/>
          </a:p>
          <a:p>
            <a:r>
              <a:rPr lang="de-DE" sz="1600" dirty="0"/>
              <a:t> </a:t>
            </a:r>
          </a:p>
          <a:p>
            <a:r>
              <a:rPr lang="en-US" sz="1600" b="1" dirty="0" err="1"/>
              <a:t>Piktogramme</a:t>
            </a:r>
            <a:r>
              <a:rPr lang="en-US" sz="1600" dirty="0"/>
              <a:t>: </a:t>
            </a:r>
            <a:r>
              <a:rPr lang="fr-FR" sz="1600" dirty="0" err="1"/>
              <a:t>Deemak</a:t>
            </a:r>
            <a:r>
              <a:rPr lang="fr-FR" sz="1600" dirty="0"/>
              <a:t> </a:t>
            </a:r>
            <a:r>
              <a:rPr lang="fr-FR" sz="1600" dirty="0" err="1"/>
              <a:t>Daksina</a:t>
            </a:r>
            <a:r>
              <a:rPr lang="fr-FR" sz="1600" dirty="0"/>
              <a:t> </a:t>
            </a:r>
            <a:r>
              <a:rPr lang="fr-FR" sz="1600" dirty="0" err="1"/>
              <a:t>Outline</a:t>
            </a:r>
            <a:r>
              <a:rPr lang="fr-FR" sz="1600" dirty="0"/>
              <a:t> (via </a:t>
            </a:r>
            <a:r>
              <a:rPr lang="en-US" sz="1600" dirty="0"/>
              <a:t>freepik.com)</a:t>
            </a:r>
            <a:endParaRPr lang="de-DE" sz="1600" dirty="0"/>
          </a:p>
        </p:txBody>
      </p:sp>
    </p:spTree>
    <p:extLst>
      <p:ext uri="{BB962C8B-B14F-4D97-AF65-F5344CB8AC3E}">
        <p14:creationId xmlns:p14="http://schemas.microsoft.com/office/powerpoint/2010/main" val="1019038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BA061EB-802D-A863-03D8-9C1810D4C1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DC70E293-1FA3-0F12-1734-E6C1EB76E109}"/>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3ACB0AC8-B251-AD8F-57A7-4E018C6618B8}"/>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F26FCDA4-0546-31CE-D2F0-7C413AF31B29}"/>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436F4E43-19A9-1D55-0501-4E9FBB7CF1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BDE3F2A-11A9-F485-C1A1-963F33816455}"/>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E34A10BF-ACA0-7374-9667-ECE3BAF351F1}"/>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algn="ctr">
              <a:buNone/>
            </a:pPr>
            <a:r>
              <a:rPr lang="de-DE" sz="2400" b="1" dirty="0">
                <a:solidFill>
                  <a:srgbClr val="1A3277"/>
                </a:solidFill>
              </a:rPr>
              <a:t>Bill Gates hat die Corona-Pandemie ausgelöst, um wirtschaftlichen Nutzen daraus zu ziehen.</a:t>
            </a:r>
          </a:p>
        </p:txBody>
      </p:sp>
    </p:spTree>
    <p:extLst>
      <p:ext uri="{BB962C8B-B14F-4D97-AF65-F5344CB8AC3E}">
        <p14:creationId xmlns:p14="http://schemas.microsoft.com/office/powerpoint/2010/main" val="3173126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xmlns="" id="{356FBC68-C93E-66D4-FADC-E7A69B01CD1C}"/>
              </a:ext>
            </a:extLst>
          </p:cNvPr>
          <p:cNvPicPr>
            <a:picLocks noChangeAspect="1"/>
          </p:cNvPicPr>
          <p:nvPr/>
        </p:nvPicPr>
        <p:blipFill>
          <a:blip r:embed="rId3"/>
          <a:stretch>
            <a:fillRect/>
          </a:stretch>
        </p:blipFill>
        <p:spPr>
          <a:xfrm>
            <a:off x="10814257" y="136525"/>
            <a:ext cx="1079086" cy="1079086"/>
          </a:xfrm>
          <a:prstGeom prst="rect">
            <a:avLst/>
          </a:prstGeom>
        </p:spPr>
      </p:pic>
      <p:pic>
        <p:nvPicPr>
          <p:cNvPr id="10" name="Grafik 9" descr="Ein Bild, das Text, Schrift, Screenshot, Electric Blue (Farbe) enthält.&#10;&#10;KI-generierte Inhalte können fehlerhaft sein.">
            <a:extLst>
              <a:ext uri="{FF2B5EF4-FFF2-40B4-BE49-F238E27FC236}">
                <a16:creationId xmlns:a16="http://schemas.microsoft.com/office/drawing/2014/main" xmlns="" id="{EAD1307E-F7AB-D8E1-93A2-DAF5DE5423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428625"/>
            <a:ext cx="11430000" cy="6000750"/>
          </a:xfrm>
          <a:prstGeom prst="rect">
            <a:avLst/>
          </a:prstGeom>
        </p:spPr>
      </p:pic>
      <p:pic>
        <p:nvPicPr>
          <p:cNvPr id="4" name="Grafik 3">
            <a:extLst>
              <a:ext uri="{FF2B5EF4-FFF2-40B4-BE49-F238E27FC236}">
                <a16:creationId xmlns:a16="http://schemas.microsoft.com/office/drawing/2014/main" xmlns="" id="{A3248D5C-75DD-9930-705D-6ED577C7453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1960" y="5879302"/>
            <a:ext cx="2306955" cy="483235"/>
          </a:xfrm>
          <a:prstGeom prst="rect">
            <a:avLst/>
          </a:prstGeom>
          <a:noFill/>
          <a:ln>
            <a:noFill/>
          </a:ln>
        </p:spPr>
      </p:pic>
      <p:sp>
        <p:nvSpPr>
          <p:cNvPr id="2" name="Rechteck 1"/>
          <p:cNvSpPr/>
          <p:nvPr/>
        </p:nvSpPr>
        <p:spPr>
          <a:xfrm>
            <a:off x="2816352" y="5349108"/>
            <a:ext cx="6202680" cy="1011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The project is co-funded by the European Union. Views and opinions expressed are however those of the authors only and do not necessarily reflect those of the European Union. Neither the European Union nor the granting authority can be held responsible for them. </a:t>
            </a:r>
            <a:r>
              <a:rPr lang="en-US" dirty="0">
                <a:solidFill>
                  <a:schemeClr val="tx1"/>
                </a:solidFill>
              </a:rPr>
              <a:t>	</a:t>
            </a:r>
          </a:p>
        </p:txBody>
      </p:sp>
    </p:spTree>
    <p:extLst>
      <p:ext uri="{BB962C8B-B14F-4D97-AF65-F5344CB8AC3E}">
        <p14:creationId xmlns:p14="http://schemas.microsoft.com/office/powerpoint/2010/main" val="2767839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3A0978C-18AB-33C4-CEBD-9E6D01511C7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2163F4F-B4E9-CE97-255D-B79F41BD373C}"/>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E5E1592F-6D72-0FB8-E615-B178D076A06B}"/>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B7AF5EC4-8864-A26F-28F0-A02961C3C95A}"/>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67900838-133D-856F-9224-AE3433D83F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1A90A041-FEFA-C1CD-2D98-FC5188DCB4BC}"/>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B4364F52-0406-8E4F-1A44-B654226F4FB2}"/>
              </a:ext>
            </a:extLst>
          </p:cNvPr>
          <p:cNvSpPr txBox="1"/>
          <p:nvPr/>
        </p:nvSpPr>
        <p:spPr>
          <a:xfrm>
            <a:off x="773263" y="3042372"/>
            <a:ext cx="10515599" cy="919401"/>
          </a:xfrm>
          <a:prstGeom prst="roundRect">
            <a:avLst/>
          </a:prstGeom>
          <a:solidFill>
            <a:schemeClr val="accent2">
              <a:lumMod val="40000"/>
              <a:lumOff val="60000"/>
            </a:schemeClr>
          </a:solidFill>
        </p:spPr>
        <p:txBody>
          <a:bodyPr wrap="square" rtlCol="0">
            <a:spAutoFit/>
          </a:bodyPr>
          <a:lstStyle/>
          <a:p>
            <a:pPr algn="ctr">
              <a:buNone/>
            </a:pPr>
            <a:r>
              <a:rPr lang="de-DE" sz="2400" b="1" dirty="0">
                <a:solidFill>
                  <a:srgbClr val="1A3277"/>
                </a:solidFill>
              </a:rPr>
              <a:t>Die erste Mondlandung hat nie stattgefunden – sie wurde von den USA in einem Filmstudio inszeniert.</a:t>
            </a:r>
          </a:p>
        </p:txBody>
      </p:sp>
    </p:spTree>
    <p:extLst>
      <p:ext uri="{BB962C8B-B14F-4D97-AF65-F5344CB8AC3E}">
        <p14:creationId xmlns:p14="http://schemas.microsoft.com/office/powerpoint/2010/main" val="207573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08D2BB1-C32A-46FF-CB82-CB99EF79439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98C3BF2-A290-6800-2362-1683B6DEBE3E}"/>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6BA40389-3200-82D0-86FC-842C47FDFFAF}"/>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69A1FD98-0DEE-BE92-0692-7D52C51C340B}"/>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B5C6BE4F-40F9-036C-8198-C10F329954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51CE5233-8504-4AE4-9AE9-E55929C848FC}"/>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87B88991-8E2E-166F-368A-60F568D940BD}"/>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algn="ctr">
              <a:buNone/>
            </a:pPr>
            <a:r>
              <a:rPr lang="de-DE" sz="2400" b="1" dirty="0">
                <a:solidFill>
                  <a:srgbClr val="1A3277"/>
                </a:solidFill>
              </a:rPr>
              <a:t>Die NSA (National Security Agency der USA) hat jahrelang illegal massenhaft Kommunikationsdaten von Bürgerinnen und Bürgern weltweit gesammelt.</a:t>
            </a:r>
            <a:endParaRPr lang="de-DE" sz="2400" dirty="0"/>
          </a:p>
        </p:txBody>
      </p:sp>
    </p:spTree>
    <p:extLst>
      <p:ext uri="{BB962C8B-B14F-4D97-AF65-F5344CB8AC3E}">
        <p14:creationId xmlns:p14="http://schemas.microsoft.com/office/powerpoint/2010/main" val="3441319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xmlns="" id="{C0677269-CEE6-2A6B-D9EB-A1923FEF8B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AA227BB-EAD6-509F-5BD5-9EA365579B10}"/>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ACB7B642-5AE7-6660-A1FD-B396817CA3BE}"/>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83A74AF5-E11D-86AC-F7E1-1ED23A3496F8}"/>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68E4943-A49C-8EBA-C07D-E3E861379F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2712E4FF-BEC1-6B69-71F0-0471C158C5C0}"/>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0BE86677-8843-4B6A-F471-FB4B01F445E1}"/>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lvl="0" algn="ctr"/>
            <a:r>
              <a:rPr lang="de-DE" sz="2400" b="1" dirty="0">
                <a:solidFill>
                  <a:srgbClr val="1A3277"/>
                </a:solidFill>
              </a:rPr>
              <a:t>Die Regierung lässt mit Flugzeugen Chemikalien versprühen, um </a:t>
            </a:r>
            <a:r>
              <a:rPr lang="de-DE" sz="2400" b="1" dirty="0" smtClean="0">
                <a:solidFill>
                  <a:srgbClr val="1A3277"/>
                </a:solidFill>
              </a:rPr>
              <a:t>die Bevölkerung </a:t>
            </a:r>
            <a:r>
              <a:rPr lang="de-DE" sz="2400" b="1" dirty="0">
                <a:solidFill>
                  <a:srgbClr val="1A3277"/>
                </a:solidFill>
              </a:rPr>
              <a:t>zu manipulieren</a:t>
            </a:r>
            <a:r>
              <a:rPr lang="de-DE" dirty="0"/>
              <a:t>.</a:t>
            </a:r>
          </a:p>
        </p:txBody>
      </p:sp>
    </p:spTree>
    <p:extLst>
      <p:ext uri="{BB962C8B-B14F-4D97-AF65-F5344CB8AC3E}">
        <p14:creationId xmlns:p14="http://schemas.microsoft.com/office/powerpoint/2010/main" val="15519139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0677269-CEE6-2A6B-D9EB-A1923FEF8B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AA227BB-EAD6-509F-5BD5-9EA365579B10}"/>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ACB7B642-5AE7-6660-A1FD-B396817CA3BE}"/>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83A74AF5-E11D-86AC-F7E1-1ED23A3496F8}"/>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F68E4943-A49C-8EBA-C07D-E3E861379F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2712E4FF-BEC1-6B69-71F0-0471C158C5C0}"/>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0BE86677-8843-4B6A-F471-FB4B01F445E1}"/>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lvl="0" algn="ctr"/>
            <a:r>
              <a:rPr lang="de-DE" sz="2400" b="1" dirty="0">
                <a:solidFill>
                  <a:srgbClr val="1A3277"/>
                </a:solidFill>
              </a:rPr>
              <a:t>Die Tabakindustrie wusste schon in den 1950ern, dass Rauchen krebserregend ist – verschwieg es aber systematisch.</a:t>
            </a:r>
          </a:p>
        </p:txBody>
      </p:sp>
    </p:spTree>
    <p:extLst>
      <p:ext uri="{BB962C8B-B14F-4D97-AF65-F5344CB8AC3E}">
        <p14:creationId xmlns:p14="http://schemas.microsoft.com/office/powerpoint/2010/main" val="3993546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799ACAB-B9ED-B128-BF2C-9D4D8A39CD43}"/>
            </a:ext>
          </a:extLst>
        </p:cNvPr>
        <p:cNvGrpSpPr/>
        <p:nvPr/>
      </p:nvGrpSpPr>
      <p:grpSpPr>
        <a:xfrm>
          <a:off x="0" y="0"/>
          <a:ext cx="0" cy="0"/>
          <a:chOff x="0" y="0"/>
          <a:chExt cx="0" cy="0"/>
        </a:xfrm>
      </p:grpSpPr>
      <p:pic>
        <p:nvPicPr>
          <p:cNvPr id="1030" name="Picture 6" descr="Free Question Mark Balloons illustration and picture">
            <a:extLst>
              <a:ext uri="{FF2B5EF4-FFF2-40B4-BE49-F238E27FC236}">
                <a16:creationId xmlns:a16="http://schemas.microsoft.com/office/drawing/2014/main" xmlns="" id="{2BCF2794-B0D8-7DBF-1760-6DD90B528E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905"/>
            <a:ext cx="12192000" cy="6856095"/>
          </a:xfrm>
          <a:prstGeom prst="rect">
            <a:avLst/>
          </a:prstGeom>
          <a:noFill/>
          <a:extLst>
            <a:ext uri="{909E8E84-426E-40DD-AFC4-6F175D3DCCD1}">
              <a14:hiddenFill xmlns:a14="http://schemas.microsoft.com/office/drawing/2010/main">
                <a:solidFill>
                  <a:srgbClr val="FFFFFF"/>
                </a:solidFill>
              </a14:hiddenFill>
            </a:ext>
          </a:extLst>
        </p:spPr>
      </p:pic>
      <p:sp>
        <p:nvSpPr>
          <p:cNvPr id="15" name="Rechteck 14">
            <a:extLst>
              <a:ext uri="{FF2B5EF4-FFF2-40B4-BE49-F238E27FC236}">
                <a16:creationId xmlns:a16="http://schemas.microsoft.com/office/drawing/2014/main" xmlns="" id="{88040B90-995D-7208-7F1C-479943F1B4E4}"/>
              </a:ext>
            </a:extLst>
          </p:cNvPr>
          <p:cNvSpPr/>
          <p:nvPr/>
        </p:nvSpPr>
        <p:spPr>
          <a:xfrm>
            <a:off x="0" y="4687499"/>
            <a:ext cx="237566" cy="369332"/>
          </a:xfrm>
          <a:prstGeom prst="rect">
            <a:avLst/>
          </a:prstGeom>
        </p:spPr>
        <p:txBody>
          <a:bodyPr wrap="none">
            <a:spAutoFit/>
          </a:bodyPr>
          <a:lstStyle/>
          <a:p>
            <a:r>
              <a:rPr lang="de-DE" dirty="0"/>
              <a:t> </a:t>
            </a:r>
          </a:p>
        </p:txBody>
      </p:sp>
      <p:sp>
        <p:nvSpPr>
          <p:cNvPr id="7" name="Rechteck 6">
            <a:extLst>
              <a:ext uri="{FF2B5EF4-FFF2-40B4-BE49-F238E27FC236}">
                <a16:creationId xmlns:a16="http://schemas.microsoft.com/office/drawing/2014/main" xmlns="" id="{C0E94036-FDB5-7C1F-664C-C8E1AD7BEE4F}"/>
              </a:ext>
            </a:extLst>
          </p:cNvPr>
          <p:cNvSpPr/>
          <p:nvPr/>
        </p:nvSpPr>
        <p:spPr>
          <a:xfrm>
            <a:off x="-64928" y="3432225"/>
            <a:ext cx="12314139" cy="162460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400" b="1" spc="300" dirty="0" smtClean="0">
                <a:solidFill>
                  <a:srgbClr val="1A3277"/>
                </a:solidFill>
                <a:latin typeface="Calibri" panose="020F0502020204030204" pitchFamily="34" charset="0"/>
                <a:ea typeface="Calibri" panose="020F0502020204030204" pitchFamily="34" charset="0"/>
                <a:cs typeface="Calibri" panose="020F0502020204030204" pitchFamily="34" charset="0"/>
              </a:rPr>
              <a:t>Auflösung</a:t>
            </a:r>
            <a:endParaRPr lang="de-DE" sz="4400" b="1" spc="300" dirty="0">
              <a:solidFill>
                <a:srgbClr val="1A3277"/>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6" name="Gruppieren 15">
            <a:extLst>
              <a:ext uri="{FF2B5EF4-FFF2-40B4-BE49-F238E27FC236}">
                <a16:creationId xmlns:a16="http://schemas.microsoft.com/office/drawing/2014/main" xmlns="" id="{FECA9CB6-4DEB-8C3B-0A95-6421B9E19118}"/>
              </a:ext>
            </a:extLst>
          </p:cNvPr>
          <p:cNvGrpSpPr>
            <a:grpSpLocks noChangeAspect="1"/>
          </p:cNvGrpSpPr>
          <p:nvPr/>
        </p:nvGrpSpPr>
        <p:grpSpPr>
          <a:xfrm>
            <a:off x="11112000" y="92598"/>
            <a:ext cx="1080000" cy="1080000"/>
            <a:chOff x="7558386" y="1690193"/>
            <a:chExt cx="1080000" cy="1080000"/>
          </a:xfrm>
        </p:grpSpPr>
        <p:sp>
          <p:nvSpPr>
            <p:cNvPr id="17" name="Ellipse 2">
              <a:extLst>
                <a:ext uri="{FF2B5EF4-FFF2-40B4-BE49-F238E27FC236}">
                  <a16:creationId xmlns:a16="http://schemas.microsoft.com/office/drawing/2014/main" xmlns="" id="{FFA7EB82-ECFF-1633-5619-BC1CBF7C0839}"/>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17">
              <a:extLst>
                <a:ext uri="{FF2B5EF4-FFF2-40B4-BE49-F238E27FC236}">
                  <a16:creationId xmlns:a16="http://schemas.microsoft.com/office/drawing/2014/main" xmlns="" id="{A751D7FE-F585-EC3F-879E-DB79B853F5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Tree>
    <p:extLst>
      <p:ext uri="{BB962C8B-B14F-4D97-AF65-F5344CB8AC3E}">
        <p14:creationId xmlns:p14="http://schemas.microsoft.com/office/powerpoint/2010/main" val="411923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BA061EB-802D-A863-03D8-9C1810D4C1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DC70E293-1FA3-0F12-1734-E6C1EB76E109}"/>
              </a:ext>
            </a:extLst>
          </p:cNvPr>
          <p:cNvSpPr>
            <a:spLocks noGrp="1"/>
          </p:cNvSpPr>
          <p:nvPr>
            <p:ph type="title"/>
          </p:nvPr>
        </p:nvSpPr>
        <p:spPr>
          <a:xfrm>
            <a:off x="558693" y="150045"/>
            <a:ext cx="10515600" cy="1325563"/>
          </a:xfrm>
        </p:spPr>
        <p:txBody>
          <a:bodyPr vert="horz" lIns="91440" tIns="45720" rIns="91440" bIns="45720" rtlCol="0" anchor="b">
            <a:normAutofit/>
          </a:bodyPr>
          <a:lstStyle/>
          <a:p>
            <a:r>
              <a:rPr lang="de-DE" b="1" dirty="0">
                <a:solidFill>
                  <a:srgbClr val="1A3277"/>
                </a:solidFill>
                <a:latin typeface="+mn-lt"/>
              </a:rPr>
              <a:t>Glaubst Du das? </a:t>
            </a:r>
            <a:endParaRPr lang="de-DE" sz="2650" b="1" i="1" dirty="0">
              <a:solidFill>
                <a:srgbClr val="1A3277"/>
              </a:solidFill>
              <a:latin typeface="+mn-lt"/>
            </a:endParaRPr>
          </a:p>
        </p:txBody>
      </p:sp>
      <p:grpSp>
        <p:nvGrpSpPr>
          <p:cNvPr id="13" name="Gruppieren 12">
            <a:extLst>
              <a:ext uri="{FF2B5EF4-FFF2-40B4-BE49-F238E27FC236}">
                <a16:creationId xmlns:a16="http://schemas.microsoft.com/office/drawing/2014/main" xmlns="" id="{3ACB0AC8-B251-AD8F-57A7-4E018C6618B8}"/>
              </a:ext>
            </a:extLst>
          </p:cNvPr>
          <p:cNvGrpSpPr>
            <a:grpSpLocks noChangeAspect="1"/>
          </p:cNvGrpSpPr>
          <p:nvPr/>
        </p:nvGrpSpPr>
        <p:grpSpPr>
          <a:xfrm>
            <a:off x="10752881" y="0"/>
            <a:ext cx="1080000" cy="1080000"/>
            <a:chOff x="7558386" y="1690193"/>
            <a:chExt cx="1080000" cy="1080000"/>
          </a:xfrm>
        </p:grpSpPr>
        <p:sp>
          <p:nvSpPr>
            <p:cNvPr id="14" name="Ellipse 2">
              <a:extLst>
                <a:ext uri="{FF2B5EF4-FFF2-40B4-BE49-F238E27FC236}">
                  <a16:creationId xmlns:a16="http://schemas.microsoft.com/office/drawing/2014/main" xmlns="" id="{F26FCDA4-0546-31CE-D2F0-7C413AF31B29}"/>
                </a:ext>
              </a:extLst>
            </p:cNvPr>
            <p:cNvSpPr/>
            <p:nvPr/>
          </p:nvSpPr>
          <p:spPr>
            <a:xfrm>
              <a:off x="7558386" y="1690193"/>
              <a:ext cx="1080000" cy="1080000"/>
            </a:xfrm>
            <a:prstGeom prst="ellipse">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xmlns="" id="{436F4E43-19A9-1D55-0501-4E9FBB7CF1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560" y="1740720"/>
              <a:ext cx="985652" cy="978946"/>
            </a:xfrm>
            <a:prstGeom prst="rect">
              <a:avLst/>
            </a:prstGeom>
          </p:spPr>
        </p:pic>
      </p:grpSp>
      <p:sp>
        <p:nvSpPr>
          <p:cNvPr id="10" name="Textplatzhalter 3">
            <a:extLst>
              <a:ext uri="{FF2B5EF4-FFF2-40B4-BE49-F238E27FC236}">
                <a16:creationId xmlns:a16="http://schemas.microsoft.com/office/drawing/2014/main" xmlns="" id="{EBDE3F2A-11A9-F485-C1A1-963F33816455}"/>
              </a:ext>
            </a:extLst>
          </p:cNvPr>
          <p:cNvSpPr txBox="1">
            <a:spLocks/>
          </p:cNvSpPr>
          <p:nvPr/>
        </p:nvSpPr>
        <p:spPr>
          <a:xfrm>
            <a:off x="558692" y="1786373"/>
            <a:ext cx="10892089" cy="40334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i="1" dirty="0">
              <a:latin typeface="Pangea Text" panose="020B0504000000000000" pitchFamily="34" charset="0"/>
              <a:ea typeface="Pangea Text" panose="020B0504000000000000" pitchFamily="34" charset="0"/>
            </a:endParaRPr>
          </a:p>
        </p:txBody>
      </p:sp>
      <p:sp>
        <p:nvSpPr>
          <p:cNvPr id="8" name="Textfeld 7">
            <a:extLst>
              <a:ext uri="{FF2B5EF4-FFF2-40B4-BE49-F238E27FC236}">
                <a16:creationId xmlns:a16="http://schemas.microsoft.com/office/drawing/2014/main" xmlns="" id="{E34A10BF-ACA0-7374-9667-ECE3BAF351F1}"/>
              </a:ext>
            </a:extLst>
          </p:cNvPr>
          <p:cNvSpPr txBox="1"/>
          <p:nvPr/>
        </p:nvSpPr>
        <p:spPr>
          <a:xfrm>
            <a:off x="741219" y="3020377"/>
            <a:ext cx="10515599" cy="919401"/>
          </a:xfrm>
          <a:prstGeom prst="roundRect">
            <a:avLst/>
          </a:prstGeom>
          <a:solidFill>
            <a:schemeClr val="accent2">
              <a:lumMod val="40000"/>
              <a:lumOff val="60000"/>
            </a:schemeClr>
          </a:solidFill>
        </p:spPr>
        <p:txBody>
          <a:bodyPr wrap="square" rtlCol="0">
            <a:spAutoFit/>
          </a:bodyPr>
          <a:lstStyle/>
          <a:p>
            <a:pPr algn="ctr">
              <a:buNone/>
            </a:pPr>
            <a:r>
              <a:rPr lang="de-DE" sz="2400" b="1" dirty="0">
                <a:solidFill>
                  <a:srgbClr val="1A3277"/>
                </a:solidFill>
              </a:rPr>
              <a:t>Bill Gates hat die Corona-Pandemie ausgelöst, um wirtschaftlichen Nutzen daraus zu ziehen.</a:t>
            </a:r>
          </a:p>
        </p:txBody>
      </p:sp>
      <p:sp>
        <p:nvSpPr>
          <p:cNvPr id="4" name="Abgerundetes Rechteck 3"/>
          <p:cNvSpPr/>
          <p:nvPr/>
        </p:nvSpPr>
        <p:spPr>
          <a:xfrm rot="742995">
            <a:off x="7883321" y="1876370"/>
            <a:ext cx="3842951" cy="971222"/>
          </a:xfrm>
          <a:prstGeom prst="roundRect">
            <a:avLst/>
          </a:prstGeom>
          <a:solidFill>
            <a:srgbClr val="FF61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VERSCHWÖRUNGSERZÄHLUNG</a:t>
            </a:r>
            <a:endParaRPr lang="de-DE" dirty="0"/>
          </a:p>
        </p:txBody>
      </p:sp>
    </p:spTree>
    <p:extLst>
      <p:ext uri="{BB962C8B-B14F-4D97-AF65-F5344CB8AC3E}">
        <p14:creationId xmlns:p14="http://schemas.microsoft.com/office/powerpoint/2010/main" val="606915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1473</Words>
  <Application>Microsoft Office PowerPoint</Application>
  <PresentationFormat>Breitbild</PresentationFormat>
  <Paragraphs>220</Paragraphs>
  <Slides>30</Slides>
  <Notes>30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30</vt:i4>
      </vt:variant>
    </vt:vector>
  </HeadingPairs>
  <TitlesOfParts>
    <vt:vector size="35" baseType="lpstr">
      <vt:lpstr>Arial</vt:lpstr>
      <vt:lpstr>Calibri</vt:lpstr>
      <vt:lpstr>Calibri Light</vt:lpstr>
      <vt:lpstr>Pangea Text</vt:lpstr>
      <vt:lpstr>Office Theme</vt:lpstr>
      <vt:lpstr>PowerPoint-Präsentation</vt:lpstr>
      <vt:lpstr>PowerPoint-Präsentation</vt:lpstr>
      <vt:lpstr>Glaubst Du das? </vt:lpstr>
      <vt:lpstr>Glaubst Du das? </vt:lpstr>
      <vt:lpstr>Glaubst Du das? </vt:lpstr>
      <vt:lpstr>Glaubst Du das? </vt:lpstr>
      <vt:lpstr>Glaubst Du das? </vt:lpstr>
      <vt:lpstr>PowerPoint-Präsentation</vt:lpstr>
      <vt:lpstr>Glaubst Du das? </vt:lpstr>
      <vt:lpstr>Glaubst Du das? </vt:lpstr>
      <vt:lpstr>Glaubst Du das? </vt:lpstr>
      <vt:lpstr>Glaubst Du das? </vt:lpstr>
      <vt:lpstr>Glaubst Du das? </vt:lpstr>
      <vt:lpstr>PowerPoint-Präsentation</vt:lpstr>
      <vt:lpstr>PowerPoint-Präsentation</vt:lpstr>
      <vt:lpstr>Beispiel: Wahlbetrug in den USA</vt:lpstr>
      <vt:lpstr>Beispiel: Wahlbetrug in den USA</vt:lpstr>
      <vt:lpstr>PowerPoint-Präsentation</vt:lpstr>
      <vt:lpstr>PowerPoint-Präsentation</vt:lpstr>
      <vt:lpstr>Verschwörungserzählungen entlarven!</vt:lpstr>
      <vt:lpstr>Fall 1:</vt:lpstr>
      <vt:lpstr>Fall 2:</vt:lpstr>
      <vt:lpstr>Fall 3:</vt:lpstr>
      <vt:lpstr>PowerPoint-Präsentation</vt:lpstr>
      <vt:lpstr>Verbreitung – wer verbreitet?</vt:lpstr>
      <vt:lpstr>Verbreitung – wie wird verbreitet?</vt:lpstr>
      <vt:lpstr>PowerPoint-Präsentation</vt:lpstr>
      <vt:lpstr>Wenn Lügen wirken</vt:lpstr>
      <vt:lpstr>Quellen und weiterführende Informationen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Saliha Weidenhammer</dc:creator>
  <cp:lastModifiedBy>Anne Jansen</cp:lastModifiedBy>
  <cp:revision>561</cp:revision>
  <cp:lastPrinted>2021-11-16T13:26:58Z</cp:lastPrinted>
  <dcterms:created xsi:type="dcterms:W3CDTF">2021-09-16T09:55:02Z</dcterms:created>
  <dcterms:modified xsi:type="dcterms:W3CDTF">2025-12-16T14:25:09Z</dcterms:modified>
</cp:coreProperties>
</file>